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Proxima Nova"/>
      <p:regular r:id="rId28"/>
      <p:bold r:id="rId29"/>
      <p:italic r:id="rId30"/>
      <p:boldItalic r:id="rId31"/>
    </p:embeddedFont>
    <p:embeddedFont>
      <p:font typeface="Robo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ProximaNova-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roximaNova-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boldItalic.fntdata"/><Relationship Id="rId30" Type="http://schemas.openxmlformats.org/officeDocument/2006/relationships/font" Target="fonts/ProximaNova-italic.fntdata"/><Relationship Id="rId11" Type="http://schemas.openxmlformats.org/officeDocument/2006/relationships/slide" Target="slides/slide5.xml"/><Relationship Id="rId33" Type="http://schemas.openxmlformats.org/officeDocument/2006/relationships/font" Target="fonts/Roboto-bold.fntdata"/><Relationship Id="rId10" Type="http://schemas.openxmlformats.org/officeDocument/2006/relationships/slide" Target="slides/slide4.xml"/><Relationship Id="rId32" Type="http://schemas.openxmlformats.org/officeDocument/2006/relationships/font" Target="fonts/Roboto-regular.fntdata"/><Relationship Id="rId13" Type="http://schemas.openxmlformats.org/officeDocument/2006/relationships/slide" Target="slides/slide7.xml"/><Relationship Id="rId35" Type="http://schemas.openxmlformats.org/officeDocument/2006/relationships/font" Target="fonts/Roboto-boldItalic.fntdata"/><Relationship Id="rId12" Type="http://schemas.openxmlformats.org/officeDocument/2006/relationships/slide" Target="slides/slide6.xml"/><Relationship Id="rId34" Type="http://schemas.openxmlformats.org/officeDocument/2006/relationships/font" Target="fonts/Robo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odegrip.tech/productivity/why-is-code-quality-important/?utm_source=website&amp;utm_medium=blog&amp;utm_campaign=everything-you-need-to-know-about-code-coverage"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a54b1adb51_0_4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a54b1adb51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a54b1adb51_0_5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a54b1adb51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a54b1adb51_0_6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a54b1adb5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a54b1adb51_0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a54b1adb51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cb9a3abeb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cb9a3abe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a54b1adb51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a54b1adb51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a54b1adb51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a54b1adb51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a54b1adb51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a54b1adb51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a54b1adb51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a54b1adb51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a54b1adb51_2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a54b1adb51_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QA Engineer: </a:t>
            </a:r>
            <a:r>
              <a:rPr lang="en">
                <a:solidFill>
                  <a:schemeClr val="dk1"/>
                </a:solidFill>
              </a:rPr>
              <a:t>They can track the health status and quality of the source code while paying more heed to the uncaptured parts of the code.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9ef5b2fb6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9ef5b2fb6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a54b1adb5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a54b1adb5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200">
                <a:solidFill>
                  <a:srgbClr val="091E42"/>
                </a:solidFill>
                <a:highlight>
                  <a:srgbClr val="FFFFFF"/>
                </a:highlight>
                <a:latin typeface="Roboto"/>
                <a:ea typeface="Roboto"/>
                <a:cs typeface="Roboto"/>
                <a:sym typeface="Roboto"/>
              </a:rPr>
              <a:t>Code coverage tools will use one or more criteria to determine how your code was exercised or not during the execution of your test suite. The common metrics that you might see mentioned in your coverage reports include:</a:t>
            </a:r>
            <a:endParaRPr sz="1200">
              <a:solidFill>
                <a:srgbClr val="091E42"/>
              </a:solidFill>
              <a:highlight>
                <a:srgbClr val="FFFFFF"/>
              </a:highlight>
              <a:latin typeface="Roboto"/>
              <a:ea typeface="Roboto"/>
              <a:cs typeface="Roboto"/>
              <a:sym typeface="Roboto"/>
            </a:endParaRPr>
          </a:p>
          <a:p>
            <a:pPr indent="-304800" lvl="0" marL="457200" rtl="0" algn="l">
              <a:lnSpc>
                <a:spcPct val="150000"/>
              </a:lnSpc>
              <a:spcBef>
                <a:spcPts val="1800"/>
              </a:spcBef>
              <a:spcAft>
                <a:spcPts val="0"/>
              </a:spcAft>
              <a:buClr>
                <a:srgbClr val="091E42"/>
              </a:buClr>
              <a:buSzPts val="1200"/>
              <a:buFont typeface="Roboto"/>
              <a:buChar char="●"/>
            </a:pPr>
            <a:r>
              <a:rPr lang="en" sz="1200">
                <a:solidFill>
                  <a:srgbClr val="091E42"/>
                </a:solidFill>
                <a:highlight>
                  <a:srgbClr val="FFFFFF"/>
                </a:highlight>
                <a:latin typeface="Roboto"/>
                <a:ea typeface="Roboto"/>
                <a:cs typeface="Roboto"/>
                <a:sym typeface="Roboto"/>
              </a:rPr>
              <a:t>Function coverage: how many of the functions defined have been called.</a:t>
            </a:r>
            <a:endParaRPr sz="1200">
              <a:solidFill>
                <a:srgbClr val="091E42"/>
              </a:solidFill>
              <a:highlight>
                <a:srgbClr val="FFFFFF"/>
              </a:highlight>
              <a:latin typeface="Roboto"/>
              <a:ea typeface="Roboto"/>
              <a:cs typeface="Roboto"/>
              <a:sym typeface="Roboto"/>
            </a:endParaRPr>
          </a:p>
          <a:p>
            <a:pPr indent="-304800" lvl="0" marL="457200" rtl="0" algn="l">
              <a:lnSpc>
                <a:spcPct val="150000"/>
              </a:lnSpc>
              <a:spcBef>
                <a:spcPts val="0"/>
              </a:spcBef>
              <a:spcAft>
                <a:spcPts val="0"/>
              </a:spcAft>
              <a:buClr>
                <a:srgbClr val="091E42"/>
              </a:buClr>
              <a:buSzPts val="1200"/>
              <a:buFont typeface="Roboto"/>
              <a:buChar char="●"/>
            </a:pPr>
            <a:r>
              <a:rPr lang="en" sz="1200">
                <a:solidFill>
                  <a:srgbClr val="091E42"/>
                </a:solidFill>
                <a:highlight>
                  <a:srgbClr val="FFFFFF"/>
                </a:highlight>
                <a:latin typeface="Roboto"/>
                <a:ea typeface="Roboto"/>
                <a:cs typeface="Roboto"/>
                <a:sym typeface="Roboto"/>
              </a:rPr>
              <a:t>Statement coverage: how many of the statements in the program have been executed.</a:t>
            </a:r>
            <a:endParaRPr sz="1200">
              <a:solidFill>
                <a:srgbClr val="091E42"/>
              </a:solidFill>
              <a:highlight>
                <a:srgbClr val="FFFFFF"/>
              </a:highlight>
              <a:latin typeface="Roboto"/>
              <a:ea typeface="Roboto"/>
              <a:cs typeface="Roboto"/>
              <a:sym typeface="Roboto"/>
            </a:endParaRPr>
          </a:p>
          <a:p>
            <a:pPr indent="-304800" lvl="0" marL="457200" rtl="0" algn="l">
              <a:lnSpc>
                <a:spcPct val="150000"/>
              </a:lnSpc>
              <a:spcBef>
                <a:spcPts val="0"/>
              </a:spcBef>
              <a:spcAft>
                <a:spcPts val="0"/>
              </a:spcAft>
              <a:buClr>
                <a:srgbClr val="091E42"/>
              </a:buClr>
              <a:buSzPts val="1200"/>
              <a:buFont typeface="Roboto"/>
              <a:buChar char="●"/>
            </a:pPr>
            <a:r>
              <a:rPr lang="en" sz="1200">
                <a:solidFill>
                  <a:srgbClr val="091E42"/>
                </a:solidFill>
                <a:highlight>
                  <a:srgbClr val="FFFFFF"/>
                </a:highlight>
                <a:latin typeface="Roboto"/>
                <a:ea typeface="Roboto"/>
                <a:cs typeface="Roboto"/>
                <a:sym typeface="Roboto"/>
              </a:rPr>
              <a:t>Branches coverage: how many of the branches of the control structures (if statements for instance) have been executed.</a:t>
            </a:r>
            <a:endParaRPr sz="1200">
              <a:solidFill>
                <a:srgbClr val="091E42"/>
              </a:solidFill>
              <a:highlight>
                <a:srgbClr val="FFFFFF"/>
              </a:highlight>
              <a:latin typeface="Roboto"/>
              <a:ea typeface="Roboto"/>
              <a:cs typeface="Roboto"/>
              <a:sym typeface="Roboto"/>
            </a:endParaRPr>
          </a:p>
          <a:p>
            <a:pPr indent="-304800" lvl="0" marL="457200" rtl="0" algn="l">
              <a:lnSpc>
                <a:spcPct val="150000"/>
              </a:lnSpc>
              <a:spcBef>
                <a:spcPts val="0"/>
              </a:spcBef>
              <a:spcAft>
                <a:spcPts val="0"/>
              </a:spcAft>
              <a:buClr>
                <a:srgbClr val="091E42"/>
              </a:buClr>
              <a:buSzPts val="1200"/>
              <a:buFont typeface="Roboto"/>
              <a:buChar char="●"/>
            </a:pPr>
            <a:r>
              <a:rPr lang="en" sz="1200">
                <a:solidFill>
                  <a:srgbClr val="091E42"/>
                </a:solidFill>
                <a:highlight>
                  <a:srgbClr val="FFFFFF"/>
                </a:highlight>
                <a:latin typeface="Roboto"/>
                <a:ea typeface="Roboto"/>
                <a:cs typeface="Roboto"/>
                <a:sym typeface="Roboto"/>
              </a:rPr>
              <a:t>Condition coverage: how many of the boolean sub-expressions have been tested for a true and a false value.</a:t>
            </a:r>
            <a:endParaRPr sz="1200">
              <a:solidFill>
                <a:srgbClr val="091E42"/>
              </a:solidFill>
              <a:highlight>
                <a:srgbClr val="FFFFFF"/>
              </a:highlight>
              <a:latin typeface="Roboto"/>
              <a:ea typeface="Roboto"/>
              <a:cs typeface="Roboto"/>
              <a:sym typeface="Roboto"/>
            </a:endParaRPr>
          </a:p>
          <a:p>
            <a:pPr indent="-304800" lvl="0" marL="457200" rtl="0" algn="l">
              <a:lnSpc>
                <a:spcPct val="150000"/>
              </a:lnSpc>
              <a:spcBef>
                <a:spcPts val="0"/>
              </a:spcBef>
              <a:spcAft>
                <a:spcPts val="0"/>
              </a:spcAft>
              <a:buClr>
                <a:srgbClr val="091E42"/>
              </a:buClr>
              <a:buSzPts val="1200"/>
              <a:buFont typeface="Roboto"/>
              <a:buChar char="●"/>
            </a:pPr>
            <a:r>
              <a:rPr lang="en" sz="1200">
                <a:solidFill>
                  <a:srgbClr val="091E42"/>
                </a:solidFill>
                <a:highlight>
                  <a:srgbClr val="FFFFFF"/>
                </a:highlight>
                <a:latin typeface="Roboto"/>
                <a:ea typeface="Roboto"/>
                <a:cs typeface="Roboto"/>
                <a:sym typeface="Roboto"/>
              </a:rPr>
              <a:t>Line coverage: how many of lines of source code have been tested.</a:t>
            </a:r>
            <a:endParaRPr sz="1200">
              <a:solidFill>
                <a:srgbClr val="091E42"/>
              </a:solidFill>
              <a:highlight>
                <a:srgbClr val="FFFFFF"/>
              </a:highlight>
              <a:latin typeface="Roboto"/>
              <a:ea typeface="Roboto"/>
              <a:cs typeface="Roboto"/>
              <a:sym typeface="Roboto"/>
            </a:endParaRPr>
          </a:p>
          <a:p>
            <a:pPr indent="0" lvl="0" marL="0" rtl="0" algn="l">
              <a:lnSpc>
                <a:spcPct val="150000"/>
              </a:lnSpc>
              <a:spcBef>
                <a:spcPts val="900"/>
              </a:spcBef>
              <a:spcAft>
                <a:spcPts val="0"/>
              </a:spcAft>
              <a:buClr>
                <a:schemeClr val="dk1"/>
              </a:buClr>
              <a:buSzPts val="1100"/>
              <a:buFont typeface="Arial"/>
              <a:buNone/>
            </a:pPr>
            <a:r>
              <a:rPr lang="en" sz="1200">
                <a:solidFill>
                  <a:srgbClr val="091E42"/>
                </a:solidFill>
                <a:highlight>
                  <a:srgbClr val="FFFFFF"/>
                </a:highlight>
                <a:latin typeface="Roboto"/>
                <a:ea typeface="Roboto"/>
                <a:cs typeface="Roboto"/>
                <a:sym typeface="Roboto"/>
              </a:rPr>
              <a:t>These metrics are usually represented as the number of items actually tested, the items found in your code, and a coverage percentage (items tested / items found).</a:t>
            </a:r>
            <a:endParaRPr sz="1200">
              <a:solidFill>
                <a:srgbClr val="091E42"/>
              </a:solidFill>
              <a:highlight>
                <a:srgbClr val="FFFFFF"/>
              </a:highlight>
              <a:latin typeface="Roboto"/>
              <a:ea typeface="Roboto"/>
              <a:cs typeface="Roboto"/>
              <a:sym typeface="Roboto"/>
            </a:endParaRPr>
          </a:p>
          <a:p>
            <a:pPr indent="0" lvl="0" marL="0" rtl="0" algn="l">
              <a:spcBef>
                <a:spcPts val="18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50" u="sng">
                <a:solidFill>
                  <a:srgbClr val="3A3A3A"/>
                </a:solidFill>
                <a:highlight>
                  <a:srgbClr val="FFFFFF"/>
                </a:highlight>
              </a:rPr>
              <a:t>Statement Coverage:</a:t>
            </a:r>
            <a:r>
              <a:rPr lang="en" sz="1150">
                <a:solidFill>
                  <a:srgbClr val="3A3A3A"/>
                </a:solidFill>
                <a:highlight>
                  <a:srgbClr val="FFFFFF"/>
                </a:highlight>
              </a:rPr>
              <a:t> For example, in the above source code if input values are taken as 2 &amp; 3 then, the ‘Else’ part of the code would not get executed. However, if the input values are of type 3 &amp; 2 then the ‘If’ part of the code would not get executed.</a:t>
            </a:r>
            <a:endParaRPr sz="1150">
              <a:solidFill>
                <a:srgbClr val="3A3A3A"/>
              </a:solidFill>
              <a:highlight>
                <a:srgbClr val="FFFFFF"/>
              </a:highlight>
            </a:endParaRPr>
          </a:p>
          <a:p>
            <a:pPr indent="0" lvl="0" marL="0" rtl="0" algn="l">
              <a:lnSpc>
                <a:spcPct val="115000"/>
              </a:lnSpc>
              <a:spcBef>
                <a:spcPts val="1600"/>
              </a:spcBef>
              <a:spcAft>
                <a:spcPts val="0"/>
              </a:spcAft>
              <a:buNone/>
            </a:pPr>
            <a:r>
              <a:rPr lang="en" sz="1150">
                <a:solidFill>
                  <a:srgbClr val="3A3A3A"/>
                </a:solidFill>
                <a:highlight>
                  <a:srgbClr val="FFFFFF"/>
                </a:highlight>
              </a:rPr>
              <a:t>This means that with either set of values of our Statement Coverage would not be 100%. In such a case, we may have to execute the tests with all three [(2, 3), (3, 2), (0, 0)] set of values to ensure 100% Statement Coverage.</a:t>
            </a:r>
            <a:endParaRPr sz="1150">
              <a:solidFill>
                <a:srgbClr val="3A3A3A"/>
              </a:solidFill>
              <a:highlight>
                <a:srgbClr val="FFFFFF"/>
              </a:highlight>
            </a:endParaRPr>
          </a:p>
          <a:p>
            <a:pPr indent="0" lvl="0" marL="0" rtl="0" algn="l">
              <a:lnSpc>
                <a:spcPct val="115000"/>
              </a:lnSpc>
              <a:spcBef>
                <a:spcPts val="1600"/>
              </a:spcBef>
              <a:spcAft>
                <a:spcPts val="0"/>
              </a:spcAft>
              <a:buNone/>
            </a:pPr>
            <a:r>
              <a:rPr b="1" lang="en" sz="1150" u="sng">
                <a:solidFill>
                  <a:srgbClr val="3A3A3A"/>
                </a:solidFill>
                <a:highlight>
                  <a:srgbClr val="FFFFFF"/>
                </a:highlight>
              </a:rPr>
              <a:t>Function Coverage,</a:t>
            </a:r>
            <a:r>
              <a:rPr lang="en" sz="1150">
                <a:solidFill>
                  <a:srgbClr val="3A3A3A"/>
                </a:solidFill>
                <a:highlight>
                  <a:srgbClr val="FFFFFF"/>
                </a:highlight>
              </a:rPr>
              <a:t> for example,in the source code above if our tests call the ‘Add’ function even once, then we would call this as a complete Function Coverage.</a:t>
            </a:r>
            <a:endParaRPr sz="1150">
              <a:solidFill>
                <a:srgbClr val="3A3A3A"/>
              </a:solidFill>
              <a:highlight>
                <a:srgbClr val="FFFFFF"/>
              </a:highlight>
            </a:endParaRPr>
          </a:p>
          <a:p>
            <a:pPr indent="0" lvl="0" marL="0" rtl="0" algn="l">
              <a:lnSpc>
                <a:spcPct val="115000"/>
              </a:lnSpc>
              <a:spcBef>
                <a:spcPts val="1600"/>
              </a:spcBef>
              <a:spcAft>
                <a:spcPts val="0"/>
              </a:spcAft>
              <a:buNone/>
            </a:pPr>
            <a:r>
              <a:rPr b="1" lang="en" sz="1150" u="sng">
                <a:solidFill>
                  <a:srgbClr val="3A3A3A"/>
                </a:solidFill>
                <a:highlight>
                  <a:srgbClr val="FFFFFF"/>
                </a:highlight>
              </a:rPr>
              <a:t>Condition Coverage,</a:t>
            </a:r>
            <a:r>
              <a:rPr lang="en" sz="1150">
                <a:solidFill>
                  <a:srgbClr val="3A3A3A"/>
                </a:solidFill>
                <a:highlight>
                  <a:srgbClr val="FFFFFF"/>
                </a:highlight>
              </a:rPr>
              <a:t> for example, in the above code if value sets (2, 3) and (4, 2) are used then Condition Coverage would be 100%. When data set (2, 3) is used then (b &gt; a) evaluates to true and (a &gt; b) evaluates to false. Similarly, when data set (4, 2) is used then (b &gt; a) evaluates to false and (a &gt; b) evaluates to true.</a:t>
            </a:r>
            <a:endParaRPr sz="1150">
              <a:solidFill>
                <a:srgbClr val="3A3A3A"/>
              </a:solidFill>
              <a:highlight>
                <a:srgbClr val="FFFFFF"/>
              </a:highlight>
            </a:endParaRPr>
          </a:p>
          <a:p>
            <a:pPr indent="0" lvl="0" marL="0" rtl="0" algn="l">
              <a:lnSpc>
                <a:spcPct val="115000"/>
              </a:lnSpc>
              <a:spcBef>
                <a:spcPts val="1600"/>
              </a:spcBef>
              <a:spcAft>
                <a:spcPts val="0"/>
              </a:spcAft>
              <a:buNone/>
            </a:pPr>
            <a:r>
              <a:rPr lang="en" sz="1150">
                <a:solidFill>
                  <a:srgbClr val="3A3A3A"/>
                </a:solidFill>
                <a:highlight>
                  <a:srgbClr val="FFFFFF"/>
                </a:highlight>
              </a:rPr>
              <a:t>Thus both the conditions have both the values i.e true and false covered. Hence the Condition Coverage would be 100%.</a:t>
            </a:r>
            <a:endParaRPr sz="1150">
              <a:solidFill>
                <a:srgbClr val="3A3A3A"/>
              </a:solidFill>
              <a:highlight>
                <a:srgbClr val="FFFFFF"/>
              </a:highlight>
            </a:endParaRPr>
          </a:p>
          <a:p>
            <a:pPr indent="0" lvl="0" marL="0" rtl="0" algn="l">
              <a:lnSpc>
                <a:spcPct val="115000"/>
              </a:lnSpc>
              <a:spcBef>
                <a:spcPts val="1600"/>
              </a:spcBef>
              <a:spcAft>
                <a:spcPts val="0"/>
              </a:spcAft>
              <a:buNone/>
            </a:pPr>
            <a:r>
              <a:rPr b="1" lang="en" sz="1150" u="sng">
                <a:solidFill>
                  <a:srgbClr val="3A3A3A"/>
                </a:solidFill>
                <a:highlight>
                  <a:srgbClr val="FFFFFF"/>
                </a:highlight>
              </a:rPr>
              <a:t>Branch Coverage,</a:t>
            </a:r>
            <a:r>
              <a:rPr lang="en" sz="1150">
                <a:solidFill>
                  <a:srgbClr val="3A3A3A"/>
                </a:solidFill>
                <a:highlight>
                  <a:srgbClr val="FFFFFF"/>
                </a:highlight>
              </a:rPr>
              <a:t> for example, in the above code if value sets (2, 3), (4, 2), (1, 1) are used then Branch Coverage would be 100%. When data set (2, 3) is used then (b &gt; a) and the first ‘If’ branch gets executed. Similarly, when data set (4, 2) is used then (a &gt; b) evaluates to true and the second ‘If’ branch gets executed.</a:t>
            </a:r>
            <a:endParaRPr sz="1150">
              <a:solidFill>
                <a:srgbClr val="3A3A3A"/>
              </a:solidFill>
              <a:highlight>
                <a:srgbClr val="FFFFFF"/>
              </a:highlight>
            </a:endParaRPr>
          </a:p>
          <a:p>
            <a:pPr indent="0" lvl="0" marL="0" rtl="0" algn="l">
              <a:lnSpc>
                <a:spcPct val="115000"/>
              </a:lnSpc>
              <a:spcBef>
                <a:spcPts val="1600"/>
              </a:spcBef>
              <a:spcAft>
                <a:spcPts val="0"/>
              </a:spcAft>
              <a:buNone/>
            </a:pPr>
            <a:r>
              <a:rPr lang="en" sz="1150">
                <a:solidFill>
                  <a:srgbClr val="3A3A3A"/>
                </a:solidFill>
                <a:highlight>
                  <a:srgbClr val="FFFFFF"/>
                </a:highlight>
              </a:rPr>
              <a:t>Then with the data set (1, 1) the ‘Else’ branch evaluates to true and gets executed. Thereby, ensuring 100% Branch Coverage</a:t>
            </a:r>
            <a:endParaRPr sz="1150">
              <a:solidFill>
                <a:srgbClr val="3A3A3A"/>
              </a:solidFill>
              <a:highlight>
                <a:srgbClr val="FFFFFF"/>
              </a:highlight>
            </a:endParaRPr>
          </a:p>
          <a:p>
            <a:pPr indent="0" lvl="0" marL="0" rtl="0" algn="l">
              <a:lnSpc>
                <a:spcPct val="115000"/>
              </a:lnSpc>
              <a:spcBef>
                <a:spcPts val="1600"/>
              </a:spcBef>
              <a:spcAft>
                <a:spcPts val="0"/>
              </a:spcAft>
              <a:buNone/>
            </a:pPr>
            <a:r>
              <a:rPr b="1" lang="en" sz="1150" u="sng">
                <a:solidFill>
                  <a:srgbClr val="3A3A3A"/>
                </a:solidFill>
                <a:highlight>
                  <a:srgbClr val="FFFFFF"/>
                </a:highlight>
              </a:rPr>
              <a:t>Line</a:t>
            </a:r>
            <a:r>
              <a:rPr b="1" lang="en" sz="1150" u="sng">
                <a:solidFill>
                  <a:srgbClr val="3A3A3A"/>
                </a:solidFill>
                <a:highlight>
                  <a:srgbClr val="FFFFFF"/>
                </a:highlight>
              </a:rPr>
              <a:t> Coverage,</a:t>
            </a:r>
            <a:r>
              <a:rPr lang="en" sz="1150">
                <a:solidFill>
                  <a:srgbClr val="3A3A3A"/>
                </a:solidFill>
                <a:highlight>
                  <a:srgbClr val="FFFFFF"/>
                </a:highlight>
              </a:rPr>
              <a:t> c</a:t>
            </a:r>
            <a:r>
              <a:rPr lang="en" sz="1150">
                <a:solidFill>
                  <a:srgbClr val="3A3A3A"/>
                </a:solidFill>
                <a:highlight>
                  <a:srgbClr val="FFFFFF"/>
                </a:highlight>
              </a:rPr>
              <a:t>alculating test coverage is actually fairly easy. You can simply take the number of lines that are covered by a test (any kind of test, across your whole testing strategy) and divide by the total number of lines in your application.</a:t>
            </a:r>
            <a:endParaRPr sz="1150">
              <a:solidFill>
                <a:srgbClr val="3A3A3A"/>
              </a:solidFill>
              <a:highlight>
                <a:srgbClr val="FFFFFF"/>
              </a:highlight>
            </a:endParaRPr>
          </a:p>
          <a:p>
            <a:pPr indent="0" lvl="0" marL="0" rtl="0" algn="l">
              <a:lnSpc>
                <a:spcPct val="115000"/>
              </a:lnSpc>
              <a:spcBef>
                <a:spcPts val="1600"/>
              </a:spcBef>
              <a:spcAft>
                <a:spcPts val="0"/>
              </a:spcAft>
              <a:buClr>
                <a:schemeClr val="dk1"/>
              </a:buClr>
              <a:buSzPts val="1100"/>
              <a:buFont typeface="Arial"/>
              <a:buNone/>
            </a:pPr>
            <a:r>
              <a:t/>
            </a:r>
            <a:endParaRPr sz="1150">
              <a:solidFill>
                <a:srgbClr val="3A3A3A"/>
              </a:solidFill>
              <a:highlight>
                <a:srgbClr val="FFFFFF"/>
              </a:highlight>
            </a:endParaRPr>
          </a:p>
          <a:p>
            <a:pPr indent="0" lvl="0" marL="0" rtl="0" algn="l">
              <a:spcBef>
                <a:spcPts val="1600"/>
              </a:spcBef>
              <a:spcAft>
                <a:spcPts val="0"/>
              </a:spcAft>
              <a:buNone/>
            </a:pPr>
            <a:r>
              <a:t/>
            </a:r>
            <a:endParaRPr sz="1350">
              <a:solidFill>
                <a:srgbClr val="716C80"/>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a0c735cd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a0c735cd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4325" lvl="0" marL="457200" rtl="0" algn="l">
              <a:lnSpc>
                <a:spcPct val="161111"/>
              </a:lnSpc>
              <a:spcBef>
                <a:spcPts val="2200"/>
              </a:spcBef>
              <a:spcAft>
                <a:spcPts val="0"/>
              </a:spcAft>
              <a:buClr>
                <a:srgbClr val="716C80"/>
              </a:buClr>
              <a:buSzPts val="1350"/>
              <a:buFont typeface="Arial"/>
              <a:buAutoNum type="arabicPeriod"/>
            </a:pPr>
            <a:r>
              <a:rPr lang="en" sz="1350">
                <a:solidFill>
                  <a:srgbClr val="716C80"/>
                </a:solidFill>
                <a:highlight>
                  <a:srgbClr val="FFFFFF"/>
                </a:highlight>
              </a:rPr>
              <a:t>Easy maintenance of code base – Writing scalable code is crucial to extend the software program through the introduction of new or modified functionalities. However, it is difficult to determine whether the written code is scalable. It can prove to be a useful metric in that context The analysis report will help developers to ensure </a:t>
            </a:r>
            <a:r>
              <a:rPr lang="en" sz="1350">
                <a:solidFill>
                  <a:srgbClr val="FF7F50"/>
                </a:solidFill>
                <a:highlight>
                  <a:srgbClr val="FFFFFF"/>
                </a:highlight>
                <a:uFill>
                  <a:noFill/>
                </a:uFill>
                <a:hlinkClick r:id="rId2">
                  <a:extLst>
                    <a:ext uri="{A12FA001-AC4F-418D-AE19-62706E023703}">
                      <ahyp:hlinkClr val="tx"/>
                    </a:ext>
                  </a:extLst>
                </a:hlinkClick>
              </a:rPr>
              <a:t>code quality</a:t>
            </a:r>
            <a:r>
              <a:rPr lang="en" sz="1350">
                <a:solidFill>
                  <a:srgbClr val="716C80"/>
                </a:solidFill>
                <a:highlight>
                  <a:srgbClr val="FFFFFF"/>
                </a:highlight>
              </a:rPr>
              <a:t> is well-maintained and new features can be added with little-to-no efforts.</a:t>
            </a:r>
            <a:endParaRPr sz="1350">
              <a:solidFill>
                <a:srgbClr val="716C80"/>
              </a:solidFill>
              <a:highlight>
                <a:srgbClr val="FFFFFF"/>
              </a:highlight>
            </a:endParaRPr>
          </a:p>
          <a:p>
            <a:pPr indent="-314325" lvl="0" marL="457200" rtl="0" algn="l">
              <a:lnSpc>
                <a:spcPct val="161111"/>
              </a:lnSpc>
              <a:spcBef>
                <a:spcPts val="0"/>
              </a:spcBef>
              <a:spcAft>
                <a:spcPts val="0"/>
              </a:spcAft>
              <a:buClr>
                <a:srgbClr val="716C80"/>
              </a:buClr>
              <a:buSzPts val="1350"/>
              <a:buFont typeface="Arial"/>
              <a:buAutoNum type="arabicPeriod"/>
            </a:pPr>
            <a:r>
              <a:rPr lang="en" sz="1350">
                <a:solidFill>
                  <a:srgbClr val="716C80"/>
                </a:solidFill>
                <a:highlight>
                  <a:srgbClr val="FFFFFF"/>
                </a:highlight>
              </a:rPr>
              <a:t>Exposure of bad code – Continuous analysis will help developers to understand bad, dead, and unused code. As a result, they can improve code-writing practices, which in turn, will result in better maintainability of the product quality.</a:t>
            </a:r>
            <a:endParaRPr sz="1350">
              <a:solidFill>
                <a:srgbClr val="716C80"/>
              </a:solidFill>
              <a:highlight>
                <a:srgbClr val="FFFFFF"/>
              </a:highlight>
            </a:endParaRPr>
          </a:p>
          <a:p>
            <a:pPr indent="-314325" lvl="0" marL="457200" rtl="0" algn="l">
              <a:lnSpc>
                <a:spcPct val="161111"/>
              </a:lnSpc>
              <a:spcBef>
                <a:spcPts val="0"/>
              </a:spcBef>
              <a:spcAft>
                <a:spcPts val="0"/>
              </a:spcAft>
              <a:buClr>
                <a:srgbClr val="716C80"/>
              </a:buClr>
              <a:buSzPts val="1350"/>
              <a:buFont typeface="Arial"/>
              <a:buAutoNum type="arabicPeriod"/>
            </a:pPr>
            <a:r>
              <a:rPr lang="en" sz="1350">
                <a:solidFill>
                  <a:srgbClr val="716C80"/>
                </a:solidFill>
                <a:highlight>
                  <a:srgbClr val="FFFFFF"/>
                </a:highlight>
              </a:rPr>
              <a:t>Faster time to market – With the help of this metric, developers can finish the software development process faster, thereby increasing their productivity and efficiency. As a result, they will be able to deliver more products, allowing companies to launch more software applications on the market in lesser time. This will undoubtedly lead to increased customer satisfaction and high ROI.</a:t>
            </a:r>
            <a:endParaRPr sz="1350">
              <a:solidFill>
                <a:srgbClr val="716C80"/>
              </a:solidFill>
              <a:highlight>
                <a:srgbClr val="FFFFFF"/>
              </a:highlight>
            </a:endParaRPr>
          </a:p>
          <a:p>
            <a:pPr indent="0" lvl="0" marL="0" rtl="0" algn="l">
              <a:spcBef>
                <a:spcPts val="2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cb9a3abeb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cb9a3ab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d9c40d9f9_0_2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d9c40d9f9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a54b1adb51_0_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a54b1adb5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dotCover calculates and reports statement-level code coverage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4.png"/><Relationship Id="rId5" Type="http://schemas.openxmlformats.org/officeDocument/2006/relationships/image" Target="../media/image11.png"/><Relationship Id="rId6"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Code Coverage</a:t>
            </a:r>
            <a:endParaRPr sz="6000"/>
          </a:p>
        </p:txBody>
      </p:sp>
      <p:sp>
        <p:nvSpPr>
          <p:cNvPr id="106" name="Google Shape;106;p25"/>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G</a:t>
            </a:r>
            <a:endParaRPr/>
          </a:p>
        </p:txBody>
      </p:sp>
      <p:sp>
        <p:nvSpPr>
          <p:cNvPr id="107" name="Google Shape;107;p25"/>
          <p:cNvSpPr txBox="1"/>
          <p:nvPr>
            <p:ph idx="1" type="subTitle"/>
          </p:nvPr>
        </p:nvSpPr>
        <p:spPr>
          <a:xfrm>
            <a:off x="510450" y="3720678"/>
            <a:ext cx="8123100" cy="11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Huynh Gia Dat - 19125038 - hgdat19@apcs.fitus.edu.vn</a:t>
            </a:r>
            <a:endParaRPr sz="1300"/>
          </a:p>
          <a:p>
            <a:pPr indent="0" lvl="0" marL="0" rtl="0" algn="l">
              <a:spcBef>
                <a:spcPts val="0"/>
              </a:spcBef>
              <a:spcAft>
                <a:spcPts val="0"/>
              </a:spcAft>
              <a:buNone/>
            </a:pPr>
            <a:r>
              <a:rPr lang="en" sz="1300"/>
              <a:t>Pham Hoang An - 19125078 - phan19</a:t>
            </a:r>
            <a:r>
              <a:rPr lang="en" sz="1300"/>
              <a:t>@apcs.fitus.edu.vn</a:t>
            </a:r>
            <a:endParaRPr sz="1300"/>
          </a:p>
          <a:p>
            <a:pPr indent="0" lvl="0" marL="0" rtl="0" algn="l">
              <a:spcBef>
                <a:spcPts val="0"/>
              </a:spcBef>
              <a:spcAft>
                <a:spcPts val="0"/>
              </a:spcAft>
              <a:buNone/>
            </a:pPr>
            <a:r>
              <a:rPr lang="en" sz="1300"/>
              <a:t>Le Chau Nhat Quang - 19125116 - lcnquang19@apcs.fitus.edu.vn</a:t>
            </a:r>
            <a:endParaRPr sz="1300"/>
          </a:p>
          <a:p>
            <a:pPr indent="0" lvl="0" marL="0" rtl="0" algn="l">
              <a:spcBef>
                <a:spcPts val="0"/>
              </a:spcBef>
              <a:spcAft>
                <a:spcPts val="0"/>
              </a:spcAft>
              <a:buNone/>
            </a:pPr>
            <a:r>
              <a:t/>
            </a:r>
            <a:endParaRPr sz="1300"/>
          </a:p>
        </p:txBody>
      </p:sp>
      <p:cxnSp>
        <p:nvCxnSpPr>
          <p:cNvPr id="108" name="Google Shape;108;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4"/>
          <p:cNvSpPr txBox="1"/>
          <p:nvPr>
            <p:ph idx="4294967295" type="title"/>
          </p:nvPr>
        </p:nvSpPr>
        <p:spPr>
          <a:xfrm>
            <a:off x="311700" y="445025"/>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3</a:t>
            </a:r>
            <a:r>
              <a:rPr lang="en" sz="1800"/>
              <a:t> </a:t>
            </a:r>
            <a:br>
              <a:rPr lang="en" sz="2400"/>
            </a:br>
            <a:r>
              <a:rPr lang="en" sz="3600"/>
              <a:t>Coverage.py</a:t>
            </a:r>
            <a:endParaRPr sz="3600"/>
          </a:p>
        </p:txBody>
      </p:sp>
      <p:sp>
        <p:nvSpPr>
          <p:cNvPr id="169" name="Google Shape;169;p34"/>
          <p:cNvSpPr txBox="1"/>
          <p:nvPr>
            <p:ph idx="4294967295" type="body"/>
          </p:nvPr>
        </p:nvSpPr>
        <p:spPr>
          <a:xfrm>
            <a:off x="311700" y="1630600"/>
            <a:ext cx="4260300" cy="303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Coverage.py is a tool for measuring code coverage of Python programs.</a:t>
            </a:r>
            <a:endParaRPr/>
          </a:p>
          <a:p>
            <a:pPr indent="0" lvl="0" marL="0" rtl="0" algn="l">
              <a:spcBef>
                <a:spcPts val="1600"/>
              </a:spcBef>
              <a:spcAft>
                <a:spcPts val="0"/>
              </a:spcAft>
              <a:buNone/>
            </a:pPr>
            <a:r>
              <a:rPr lang="en" sz="1100"/>
              <a:t>Coverage.py can do a number of things:</a:t>
            </a:r>
            <a:endParaRPr sz="1100"/>
          </a:p>
          <a:p>
            <a:pPr indent="-298450" lvl="0" marL="457200" rtl="0" algn="l">
              <a:spcBef>
                <a:spcPts val="1600"/>
              </a:spcBef>
              <a:spcAft>
                <a:spcPts val="0"/>
              </a:spcAft>
              <a:buSzPts val="1100"/>
              <a:buChar char="●"/>
            </a:pPr>
            <a:r>
              <a:rPr lang="en" sz="1100"/>
              <a:t>By default it will measure line (statement) coverage.</a:t>
            </a:r>
            <a:endParaRPr sz="1100"/>
          </a:p>
          <a:p>
            <a:pPr indent="-298450" lvl="0" marL="457200" rtl="0" algn="l">
              <a:spcBef>
                <a:spcPts val="0"/>
              </a:spcBef>
              <a:spcAft>
                <a:spcPts val="0"/>
              </a:spcAft>
              <a:buSzPts val="1100"/>
              <a:buChar char="●"/>
            </a:pPr>
            <a:r>
              <a:rPr lang="en" sz="1100"/>
              <a:t>It can also measure branch coverage.</a:t>
            </a:r>
            <a:endParaRPr sz="1100"/>
          </a:p>
          <a:p>
            <a:pPr indent="-298450" lvl="0" marL="457200" rtl="0" algn="l">
              <a:spcBef>
                <a:spcPts val="0"/>
              </a:spcBef>
              <a:spcAft>
                <a:spcPts val="0"/>
              </a:spcAft>
              <a:buSzPts val="1100"/>
              <a:buChar char="●"/>
            </a:pPr>
            <a:r>
              <a:rPr lang="en" sz="1100"/>
              <a:t>It can tell you what tests ran which lines.</a:t>
            </a:r>
            <a:endParaRPr sz="1100"/>
          </a:p>
          <a:p>
            <a:pPr indent="-298450" lvl="0" marL="457200" rtl="0" algn="l">
              <a:spcBef>
                <a:spcPts val="0"/>
              </a:spcBef>
              <a:spcAft>
                <a:spcPts val="0"/>
              </a:spcAft>
              <a:buSzPts val="1100"/>
              <a:buChar char="●"/>
            </a:pPr>
            <a:r>
              <a:rPr lang="en" sz="1100"/>
              <a:t>It can produce reports in a number of formats: text, HTML, XML, and JSON.</a:t>
            </a:r>
            <a:endParaRPr sz="1100"/>
          </a:p>
          <a:p>
            <a:pPr indent="-298450" lvl="0" marL="457200" rtl="0" algn="l">
              <a:spcBef>
                <a:spcPts val="0"/>
              </a:spcBef>
              <a:spcAft>
                <a:spcPts val="0"/>
              </a:spcAft>
              <a:buSzPts val="1100"/>
              <a:buChar char="●"/>
            </a:pPr>
            <a:r>
              <a:rPr lang="en" sz="1100"/>
              <a:t>For advanced uses, there’s an API, and the result data is available in a SQLite database.</a:t>
            </a:r>
            <a:endParaRPr sz="1100"/>
          </a:p>
          <a:p>
            <a:pPr indent="0" lvl="0" marL="0" rtl="0" algn="l">
              <a:spcBef>
                <a:spcPts val="1600"/>
              </a:spcBef>
              <a:spcAft>
                <a:spcPts val="1600"/>
              </a:spcAft>
              <a:buNone/>
            </a:pPr>
            <a:r>
              <a:t/>
            </a:r>
            <a:endParaRPr sz="1100"/>
          </a:p>
        </p:txBody>
      </p:sp>
      <p:pic>
        <p:nvPicPr>
          <p:cNvPr id="170" name="Google Shape;170;p34"/>
          <p:cNvPicPr preferRelativeResize="0"/>
          <p:nvPr/>
        </p:nvPicPr>
        <p:blipFill>
          <a:blip r:embed="rId3">
            <a:alphaModFix/>
          </a:blip>
          <a:stretch>
            <a:fillRect/>
          </a:stretch>
        </p:blipFill>
        <p:spPr>
          <a:xfrm>
            <a:off x="4771425" y="1900238"/>
            <a:ext cx="3800475" cy="1343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5"/>
          <p:cNvSpPr txBox="1"/>
          <p:nvPr>
            <p:ph idx="4294967295" type="title"/>
          </p:nvPr>
        </p:nvSpPr>
        <p:spPr>
          <a:xfrm>
            <a:off x="311700" y="445025"/>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4</a:t>
            </a:r>
            <a:r>
              <a:rPr lang="en" sz="1800"/>
              <a:t> </a:t>
            </a:r>
            <a:br>
              <a:rPr lang="en" sz="2400"/>
            </a:br>
            <a:r>
              <a:rPr lang="en" sz="3600"/>
              <a:t>SimpleCov</a:t>
            </a:r>
            <a:endParaRPr sz="3600"/>
          </a:p>
        </p:txBody>
      </p:sp>
      <p:sp>
        <p:nvSpPr>
          <p:cNvPr id="176" name="Google Shape;176;p35"/>
          <p:cNvSpPr txBox="1"/>
          <p:nvPr>
            <p:ph idx="4294967295" type="body"/>
          </p:nvPr>
        </p:nvSpPr>
        <p:spPr>
          <a:xfrm>
            <a:off x="4654750" y="123125"/>
            <a:ext cx="4355100" cy="303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SimpleCov is a code coverage analysis tool for Ruby. It uses Ruby's built-in Coverage library to gather code coverage data, but makes processing its results much easier by providing a clean API to filter, group, merge, format, and display those results, giving you a complete code coverage suite that can be set up with just a couple lines of code.</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pic>
        <p:nvPicPr>
          <p:cNvPr id="177" name="Google Shape;177;p35"/>
          <p:cNvPicPr preferRelativeResize="0"/>
          <p:nvPr/>
        </p:nvPicPr>
        <p:blipFill rotWithShape="1">
          <a:blip r:embed="rId3">
            <a:alphaModFix/>
          </a:blip>
          <a:srcRect b="0" l="0" r="7123" t="0"/>
          <a:stretch/>
        </p:blipFill>
        <p:spPr>
          <a:xfrm>
            <a:off x="55850" y="1780675"/>
            <a:ext cx="5114999" cy="3334900"/>
          </a:xfrm>
          <a:prstGeom prst="rect">
            <a:avLst/>
          </a:prstGeom>
          <a:noFill/>
          <a:ln>
            <a:noFill/>
          </a:ln>
        </p:spPr>
      </p:pic>
      <p:pic>
        <p:nvPicPr>
          <p:cNvPr id="178" name="Google Shape;178;p35"/>
          <p:cNvPicPr preferRelativeResize="0"/>
          <p:nvPr/>
        </p:nvPicPr>
        <p:blipFill rotWithShape="1">
          <a:blip r:embed="rId4">
            <a:alphaModFix/>
          </a:blip>
          <a:srcRect b="2283" l="4425" r="0" t="4511"/>
          <a:stretch/>
        </p:blipFill>
        <p:spPr>
          <a:xfrm>
            <a:off x="5401725" y="2268175"/>
            <a:ext cx="3903900" cy="2847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2" name="Shape 182"/>
        <p:cNvGrpSpPr/>
        <p:nvPr/>
      </p:nvGrpSpPr>
      <p:grpSpPr>
        <a:xfrm>
          <a:off x="0" y="0"/>
          <a:ext cx="0" cy="0"/>
          <a:chOff x="0" y="0"/>
          <a:chExt cx="0" cy="0"/>
        </a:xfrm>
      </p:grpSpPr>
      <p:sp>
        <p:nvSpPr>
          <p:cNvPr id="183" name="Google Shape;183;p36"/>
          <p:cNvSpPr txBox="1"/>
          <p:nvPr>
            <p:ph idx="4294967295" type="title"/>
          </p:nvPr>
        </p:nvSpPr>
        <p:spPr>
          <a:xfrm>
            <a:off x="311700" y="445025"/>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4</a:t>
            </a:r>
            <a:r>
              <a:rPr lang="en" sz="1800"/>
              <a:t> </a:t>
            </a:r>
            <a:br>
              <a:rPr lang="en" sz="2400"/>
            </a:br>
            <a:r>
              <a:rPr lang="en" sz="3600"/>
              <a:t>JSCoverage</a:t>
            </a:r>
            <a:endParaRPr sz="3600"/>
          </a:p>
        </p:txBody>
      </p:sp>
      <p:sp>
        <p:nvSpPr>
          <p:cNvPr id="184" name="Google Shape;184;p36"/>
          <p:cNvSpPr txBox="1"/>
          <p:nvPr>
            <p:ph idx="4294967295" type="body"/>
          </p:nvPr>
        </p:nvSpPr>
        <p:spPr>
          <a:xfrm>
            <a:off x="311700" y="1630600"/>
            <a:ext cx="4260300" cy="303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JSCoverage is a tool that measures code coverage for JavaScript programs.</a:t>
            </a:r>
            <a:endParaRPr sz="1000"/>
          </a:p>
          <a:p>
            <a:pPr indent="0" lvl="0" marL="0" rtl="0" algn="l">
              <a:spcBef>
                <a:spcPts val="1600"/>
              </a:spcBef>
              <a:spcAft>
                <a:spcPts val="0"/>
              </a:spcAft>
              <a:buNone/>
            </a:pPr>
            <a:r>
              <a:rPr lang="en" sz="1000"/>
              <a:t>Code coverage statistics show which lines of a program have been executed (and which have been missed). This information is useful for constructing comprehensive test suites (hence, it is often called test coverage).</a:t>
            </a:r>
            <a:endParaRPr sz="1000"/>
          </a:p>
          <a:p>
            <a:pPr indent="0" lvl="0" marL="0" rtl="0" algn="l">
              <a:spcBef>
                <a:spcPts val="1600"/>
              </a:spcBef>
              <a:spcAft>
                <a:spcPts val="0"/>
              </a:spcAft>
              <a:buNone/>
            </a:pPr>
            <a:r>
              <a:rPr lang="en" sz="1000"/>
              <a:t>JSCoverage works by instrumenting the JavaScript code used in web pages. Code coverage statistics are collected while the instrumented JavaScript code is executed in a web browser.</a:t>
            </a:r>
            <a:endParaRPr sz="1000"/>
          </a:p>
          <a:p>
            <a:pPr indent="0" lvl="0" marL="0" rtl="0" algn="l">
              <a:spcBef>
                <a:spcPts val="1600"/>
              </a:spcBef>
              <a:spcAft>
                <a:spcPts val="0"/>
              </a:spcAft>
              <a:buNone/>
            </a:pPr>
            <a:r>
              <a:rPr lang="en" sz="1000"/>
              <a:t>JSCoverage works with any modern standards-compliant web browser - including Internet Explorer (IE 6, 7, and 8), Firefox, Opera, Safari, and Google Chrome - on Microsoft Windows and GNU/Linux.</a:t>
            </a:r>
            <a:endParaRPr sz="1000"/>
          </a:p>
          <a:p>
            <a:pPr indent="0" lvl="0" marL="0" rtl="0" algn="l">
              <a:spcBef>
                <a:spcPts val="1600"/>
              </a:spcBef>
              <a:spcAft>
                <a:spcPts val="0"/>
              </a:spcAft>
              <a:buNone/>
            </a:pPr>
            <a:r>
              <a:t/>
            </a:r>
            <a:endParaRPr sz="1000"/>
          </a:p>
          <a:p>
            <a:pPr indent="0" lvl="0" marL="0" rtl="0" algn="l">
              <a:spcBef>
                <a:spcPts val="1600"/>
              </a:spcBef>
              <a:spcAft>
                <a:spcPts val="1600"/>
              </a:spcAft>
              <a:buNone/>
            </a:pPr>
            <a:r>
              <a:t/>
            </a:r>
            <a:endParaRPr sz="1000"/>
          </a:p>
        </p:txBody>
      </p:sp>
      <p:pic>
        <p:nvPicPr>
          <p:cNvPr id="185" name="Google Shape;185;p36"/>
          <p:cNvPicPr preferRelativeResize="0"/>
          <p:nvPr/>
        </p:nvPicPr>
        <p:blipFill>
          <a:blip r:embed="rId3">
            <a:alphaModFix/>
          </a:blip>
          <a:stretch>
            <a:fillRect/>
          </a:stretch>
        </p:blipFill>
        <p:spPr>
          <a:xfrm>
            <a:off x="4572000" y="971550"/>
            <a:ext cx="4267200" cy="3200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7"/>
          <p:cNvSpPr txBox="1"/>
          <p:nvPr>
            <p:ph idx="4294967295" type="title"/>
          </p:nvPr>
        </p:nvSpPr>
        <p:spPr>
          <a:xfrm>
            <a:off x="311700" y="445025"/>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5</a:t>
            </a:r>
            <a:r>
              <a:rPr lang="en" sz="1800"/>
              <a:t> </a:t>
            </a:r>
            <a:br>
              <a:rPr lang="en" sz="2400"/>
            </a:br>
            <a:r>
              <a:rPr lang="en" sz="3600"/>
              <a:t>Jest</a:t>
            </a:r>
            <a:endParaRPr sz="3600"/>
          </a:p>
        </p:txBody>
      </p:sp>
      <p:sp>
        <p:nvSpPr>
          <p:cNvPr id="191" name="Google Shape;191;p37"/>
          <p:cNvSpPr txBox="1"/>
          <p:nvPr>
            <p:ph idx="4294967295" type="body"/>
          </p:nvPr>
        </p:nvSpPr>
        <p:spPr>
          <a:xfrm>
            <a:off x="311700" y="1630600"/>
            <a:ext cx="4260300" cy="303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Jest is a delightful JavaScript Testing Framework with a focus on simplicity.</a:t>
            </a:r>
            <a:endParaRPr sz="1400"/>
          </a:p>
          <a:p>
            <a:pPr indent="0" lvl="0" marL="0" rtl="0" algn="l">
              <a:spcBef>
                <a:spcPts val="1600"/>
              </a:spcBef>
              <a:spcAft>
                <a:spcPts val="0"/>
              </a:spcAft>
              <a:buNone/>
            </a:pPr>
            <a:r>
              <a:rPr lang="en" sz="1400"/>
              <a:t>It works with projects using: Babel, TypeScript, Node, React, Angular, Vue and more!</a:t>
            </a:r>
            <a:endParaRPr sz="1400"/>
          </a:p>
          <a:p>
            <a:pPr indent="0" lvl="0" marL="0" rtl="0" algn="l">
              <a:spcBef>
                <a:spcPts val="1600"/>
              </a:spcBef>
              <a:spcAft>
                <a:spcPts val="0"/>
              </a:spcAft>
              <a:buNone/>
            </a:pPr>
            <a:r>
              <a:rPr lang="en" sz="1400"/>
              <a:t>Generate code coverage by adding the flag --coverage. No additional setup needed. Jest can collect code coverage information from entire projects, including untested files.</a:t>
            </a:r>
            <a:endParaRPr sz="1400"/>
          </a:p>
          <a:p>
            <a:pPr indent="0" lvl="0" marL="0" rtl="0" algn="l">
              <a:spcBef>
                <a:spcPts val="1600"/>
              </a:spcBef>
              <a:spcAft>
                <a:spcPts val="0"/>
              </a:spcAft>
              <a:buNone/>
            </a:pPr>
            <a:r>
              <a:t/>
            </a:r>
            <a:endParaRPr sz="1000"/>
          </a:p>
          <a:p>
            <a:pPr indent="0" lvl="0" marL="0" rtl="0" algn="l">
              <a:spcBef>
                <a:spcPts val="1600"/>
              </a:spcBef>
              <a:spcAft>
                <a:spcPts val="0"/>
              </a:spcAft>
              <a:buNone/>
            </a:pPr>
            <a:r>
              <a:t/>
            </a:r>
            <a:endParaRPr sz="1000"/>
          </a:p>
          <a:p>
            <a:pPr indent="0" lvl="0" marL="0" rtl="0" algn="l">
              <a:spcBef>
                <a:spcPts val="1600"/>
              </a:spcBef>
              <a:spcAft>
                <a:spcPts val="1600"/>
              </a:spcAft>
              <a:buNone/>
            </a:pPr>
            <a:r>
              <a:t/>
            </a:r>
            <a:endParaRPr sz="1000"/>
          </a:p>
        </p:txBody>
      </p:sp>
      <p:pic>
        <p:nvPicPr>
          <p:cNvPr id="192" name="Google Shape;192;p37"/>
          <p:cNvPicPr preferRelativeResize="0"/>
          <p:nvPr/>
        </p:nvPicPr>
        <p:blipFill>
          <a:blip r:embed="rId3">
            <a:alphaModFix/>
          </a:blip>
          <a:stretch>
            <a:fillRect/>
          </a:stretch>
        </p:blipFill>
        <p:spPr>
          <a:xfrm>
            <a:off x="4620975" y="1410925"/>
            <a:ext cx="4267199" cy="232165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8"/>
          <p:cNvSpPr txBox="1"/>
          <p:nvPr>
            <p:ph type="title"/>
          </p:nvPr>
        </p:nvSpPr>
        <p:spPr>
          <a:xfrm>
            <a:off x="490250" y="526350"/>
            <a:ext cx="81606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DEMO</a:t>
            </a:r>
            <a:endParaRPr sz="4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9"/>
          <p:cNvSpPr txBox="1"/>
          <p:nvPr>
            <p:ph type="title"/>
          </p:nvPr>
        </p:nvSpPr>
        <p:spPr>
          <a:xfrm>
            <a:off x="311700" y="2286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Jest - Getting started</a:t>
            </a:r>
            <a:endParaRPr sz="3600"/>
          </a:p>
        </p:txBody>
      </p:sp>
      <p:sp>
        <p:nvSpPr>
          <p:cNvPr id="203" name="Google Shape;203;p39"/>
          <p:cNvSpPr txBox="1"/>
          <p:nvPr>
            <p:ph idx="1" type="body"/>
          </p:nvPr>
        </p:nvSpPr>
        <p:spPr>
          <a:xfrm>
            <a:off x="0" y="1152475"/>
            <a:ext cx="9144000" cy="3725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Installation:</a:t>
            </a:r>
            <a:endParaRPr/>
          </a:p>
          <a:p>
            <a:pPr indent="-317500" lvl="1" marL="914400" rtl="0" algn="l">
              <a:spcBef>
                <a:spcPts val="0"/>
              </a:spcBef>
              <a:spcAft>
                <a:spcPts val="0"/>
              </a:spcAft>
              <a:buSzPts val="1400"/>
              <a:buChar char="○"/>
            </a:pPr>
            <a:r>
              <a:rPr lang="en"/>
              <a:t>npm:  </a:t>
            </a:r>
            <a:r>
              <a:rPr b="1" lang="en" sz="1100">
                <a:solidFill>
                  <a:srgbClr val="6B2E85"/>
                </a:solidFill>
                <a:highlight>
                  <a:srgbClr val="F6F6F6"/>
                </a:highlight>
                <a:latin typeface="Courier New"/>
                <a:ea typeface="Courier New"/>
                <a:cs typeface="Courier New"/>
                <a:sym typeface="Courier New"/>
              </a:rPr>
              <a:t>npm</a:t>
            </a:r>
            <a:r>
              <a:rPr b="1" lang="en" sz="1100">
                <a:solidFill>
                  <a:srgbClr val="393A34"/>
                </a:solidFill>
                <a:highlight>
                  <a:srgbClr val="F6F6F6"/>
                </a:highlight>
                <a:latin typeface="Courier New"/>
                <a:ea typeface="Courier New"/>
                <a:cs typeface="Courier New"/>
                <a:sym typeface="Courier New"/>
              </a:rPr>
              <a:t> </a:t>
            </a:r>
            <a:r>
              <a:rPr b="1" lang="en" sz="1100">
                <a:solidFill>
                  <a:srgbClr val="6B2E85"/>
                </a:solidFill>
                <a:highlight>
                  <a:srgbClr val="F6F6F6"/>
                </a:highlight>
                <a:latin typeface="Courier New"/>
                <a:ea typeface="Courier New"/>
                <a:cs typeface="Courier New"/>
                <a:sym typeface="Courier New"/>
              </a:rPr>
              <a:t>install</a:t>
            </a:r>
            <a:r>
              <a:rPr b="1" lang="en" sz="1100">
                <a:solidFill>
                  <a:srgbClr val="393A34"/>
                </a:solidFill>
                <a:highlight>
                  <a:srgbClr val="F6F6F6"/>
                </a:highlight>
                <a:latin typeface="Courier New"/>
                <a:ea typeface="Courier New"/>
                <a:cs typeface="Courier New"/>
                <a:sym typeface="Courier New"/>
              </a:rPr>
              <a:t> --save-dev jest</a:t>
            </a:r>
            <a:endParaRPr b="1"/>
          </a:p>
          <a:p>
            <a:pPr indent="-317500" lvl="1" marL="914400" rtl="0" algn="l">
              <a:spcBef>
                <a:spcPts val="0"/>
              </a:spcBef>
              <a:spcAft>
                <a:spcPts val="0"/>
              </a:spcAft>
              <a:buSzPts val="1400"/>
              <a:buChar char="○"/>
            </a:pPr>
            <a:r>
              <a:rPr lang="en"/>
              <a:t>Yarn:  </a:t>
            </a:r>
            <a:r>
              <a:rPr b="1" lang="en" sz="1100">
                <a:solidFill>
                  <a:srgbClr val="6B2E85"/>
                </a:solidFill>
                <a:highlight>
                  <a:srgbClr val="F6F6F6"/>
                </a:highlight>
                <a:latin typeface="Courier New"/>
                <a:ea typeface="Courier New"/>
                <a:cs typeface="Courier New"/>
                <a:sym typeface="Courier New"/>
              </a:rPr>
              <a:t>yarn</a:t>
            </a:r>
            <a:r>
              <a:rPr b="1" lang="en" sz="1100">
                <a:solidFill>
                  <a:srgbClr val="393A34"/>
                </a:solidFill>
                <a:highlight>
                  <a:srgbClr val="F6F6F6"/>
                </a:highlight>
                <a:latin typeface="Courier New"/>
                <a:ea typeface="Courier New"/>
                <a:cs typeface="Courier New"/>
                <a:sym typeface="Courier New"/>
              </a:rPr>
              <a:t> </a:t>
            </a:r>
            <a:r>
              <a:rPr b="1" lang="en" sz="1100">
                <a:solidFill>
                  <a:srgbClr val="6B2E85"/>
                </a:solidFill>
                <a:highlight>
                  <a:srgbClr val="F6F6F6"/>
                </a:highlight>
                <a:latin typeface="Courier New"/>
                <a:ea typeface="Courier New"/>
                <a:cs typeface="Courier New"/>
                <a:sym typeface="Courier New"/>
              </a:rPr>
              <a:t>add</a:t>
            </a:r>
            <a:r>
              <a:rPr b="1" lang="en" sz="1100">
                <a:solidFill>
                  <a:srgbClr val="393A34"/>
                </a:solidFill>
                <a:highlight>
                  <a:srgbClr val="F6F6F6"/>
                </a:highlight>
                <a:latin typeface="Courier New"/>
                <a:ea typeface="Courier New"/>
                <a:cs typeface="Courier New"/>
                <a:sym typeface="Courier New"/>
              </a:rPr>
              <a:t> -D jest </a:t>
            </a:r>
            <a:endParaRPr/>
          </a:p>
          <a:p>
            <a:pPr indent="-342900" lvl="0" marL="457200" rtl="0" algn="l">
              <a:spcBef>
                <a:spcPts val="0"/>
              </a:spcBef>
              <a:spcAft>
                <a:spcPts val="0"/>
              </a:spcAft>
              <a:buSzPts val="1800"/>
              <a:buChar char="●"/>
            </a:pPr>
            <a:r>
              <a:rPr lang="en"/>
              <a:t>Additional Configuration for using Babel and TypeScript:</a:t>
            </a:r>
            <a:endParaRPr/>
          </a:p>
          <a:p>
            <a:pPr indent="-317500" lvl="1" marL="914400" rtl="0" algn="l">
              <a:spcBef>
                <a:spcPts val="0"/>
              </a:spcBef>
              <a:spcAft>
                <a:spcPts val="0"/>
              </a:spcAft>
              <a:buSzPts val="1400"/>
              <a:buChar char="○"/>
            </a:pPr>
            <a:r>
              <a:rPr lang="en"/>
              <a:t>npm:  </a:t>
            </a:r>
            <a:r>
              <a:rPr b="1" lang="en" sz="1100">
                <a:solidFill>
                  <a:srgbClr val="6B2E85"/>
                </a:solidFill>
                <a:highlight>
                  <a:srgbClr val="F6F6F6"/>
                </a:highlight>
                <a:latin typeface="Courier New"/>
                <a:ea typeface="Courier New"/>
                <a:cs typeface="Courier New"/>
                <a:sym typeface="Courier New"/>
              </a:rPr>
              <a:t>npm</a:t>
            </a:r>
            <a:r>
              <a:rPr b="1" lang="en" sz="1100">
                <a:solidFill>
                  <a:srgbClr val="393A34"/>
                </a:solidFill>
                <a:highlight>
                  <a:srgbClr val="F6F6F6"/>
                </a:highlight>
                <a:latin typeface="Courier New"/>
                <a:ea typeface="Courier New"/>
                <a:cs typeface="Courier New"/>
                <a:sym typeface="Courier New"/>
              </a:rPr>
              <a:t> </a:t>
            </a:r>
            <a:r>
              <a:rPr b="1" lang="en" sz="1100">
                <a:solidFill>
                  <a:srgbClr val="6B2E85"/>
                </a:solidFill>
                <a:highlight>
                  <a:srgbClr val="F6F6F6"/>
                </a:highlight>
                <a:latin typeface="Courier New"/>
                <a:ea typeface="Courier New"/>
                <a:cs typeface="Courier New"/>
                <a:sym typeface="Courier New"/>
              </a:rPr>
              <a:t>install</a:t>
            </a:r>
            <a:r>
              <a:rPr b="1" lang="en" sz="1100">
                <a:solidFill>
                  <a:srgbClr val="393A34"/>
                </a:solidFill>
                <a:highlight>
                  <a:srgbClr val="F6F6F6"/>
                </a:highlight>
                <a:latin typeface="Courier New"/>
                <a:ea typeface="Courier New"/>
                <a:cs typeface="Courier New"/>
                <a:sym typeface="Courier New"/>
              </a:rPr>
              <a:t> --save-dev babel-jest @babel/core @babel/preset-env @babel/preset-typescript</a:t>
            </a:r>
            <a:r>
              <a:rPr b="1" lang="en"/>
              <a:t> </a:t>
            </a:r>
            <a:r>
              <a:rPr lang="en"/>
              <a:t>or</a:t>
            </a:r>
            <a:r>
              <a:rPr b="1" lang="en"/>
              <a:t> </a:t>
            </a:r>
            <a:br>
              <a:rPr b="1" lang="en"/>
            </a:br>
            <a:r>
              <a:rPr lang="en"/>
              <a:t>Yarn:  </a:t>
            </a:r>
            <a:r>
              <a:rPr b="1" lang="en" sz="1100">
                <a:solidFill>
                  <a:srgbClr val="6B2E85"/>
                </a:solidFill>
                <a:highlight>
                  <a:srgbClr val="F6F6F6"/>
                </a:highlight>
                <a:latin typeface="Courier New"/>
                <a:ea typeface="Courier New"/>
                <a:cs typeface="Courier New"/>
                <a:sym typeface="Courier New"/>
              </a:rPr>
              <a:t>yarn</a:t>
            </a:r>
            <a:r>
              <a:rPr b="1" lang="en" sz="1100">
                <a:solidFill>
                  <a:srgbClr val="393A34"/>
                </a:solidFill>
                <a:highlight>
                  <a:srgbClr val="F6F6F6"/>
                </a:highlight>
                <a:latin typeface="Courier New"/>
                <a:ea typeface="Courier New"/>
                <a:cs typeface="Courier New"/>
                <a:sym typeface="Courier New"/>
              </a:rPr>
              <a:t> </a:t>
            </a:r>
            <a:r>
              <a:rPr b="1" lang="en" sz="1100">
                <a:solidFill>
                  <a:srgbClr val="6B2E85"/>
                </a:solidFill>
                <a:highlight>
                  <a:srgbClr val="F6F6F6"/>
                </a:highlight>
                <a:latin typeface="Courier New"/>
                <a:ea typeface="Courier New"/>
                <a:cs typeface="Courier New"/>
                <a:sym typeface="Courier New"/>
              </a:rPr>
              <a:t>add</a:t>
            </a:r>
            <a:r>
              <a:rPr b="1" lang="en" sz="1100">
                <a:solidFill>
                  <a:srgbClr val="393A34"/>
                </a:solidFill>
                <a:highlight>
                  <a:srgbClr val="F6F6F6"/>
                </a:highlight>
                <a:latin typeface="Courier New"/>
                <a:ea typeface="Courier New"/>
                <a:cs typeface="Courier New"/>
                <a:sym typeface="Courier New"/>
              </a:rPr>
              <a:t> -D babel-jest @babel/core @babel/preset-env @babel/preset-typescript</a:t>
            </a:r>
            <a:endParaRPr/>
          </a:p>
          <a:p>
            <a:pPr indent="-317500" lvl="1" marL="914400" rtl="0" algn="l">
              <a:spcBef>
                <a:spcPts val="0"/>
              </a:spcBef>
              <a:spcAft>
                <a:spcPts val="0"/>
              </a:spcAft>
              <a:buSzPts val="1400"/>
              <a:buChar char="○"/>
            </a:pPr>
            <a:r>
              <a:rPr lang="en"/>
              <a:t>Generate a Jest basic configuration file: </a:t>
            </a:r>
            <a:r>
              <a:rPr b="1" lang="en" sz="1100">
                <a:solidFill>
                  <a:srgbClr val="393A34"/>
                </a:solidFill>
                <a:highlight>
                  <a:srgbClr val="F6F6F6"/>
                </a:highlight>
                <a:latin typeface="Courier New"/>
                <a:ea typeface="Courier New"/>
                <a:cs typeface="Courier New"/>
                <a:sym typeface="Courier New"/>
              </a:rPr>
              <a:t>jest --init</a:t>
            </a:r>
            <a:endParaRPr b="1"/>
          </a:p>
          <a:p>
            <a:pPr indent="-317500" lvl="1" marL="914400" rtl="0" algn="l">
              <a:spcBef>
                <a:spcPts val="0"/>
              </a:spcBef>
              <a:spcAft>
                <a:spcPts val="0"/>
              </a:spcAft>
              <a:buSzPts val="1400"/>
              <a:buChar char="○"/>
            </a:pPr>
            <a:r>
              <a:rPr lang="en"/>
              <a:t>Create </a:t>
            </a:r>
            <a:r>
              <a:rPr b="1" lang="en"/>
              <a:t>babel.config.js</a:t>
            </a:r>
            <a:r>
              <a:rPr lang="en"/>
              <a:t> file with content:</a:t>
            </a:r>
            <a:endParaRPr/>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module.exports </a:t>
            </a:r>
            <a:r>
              <a:rPr b="1" lang="en" sz="1100">
                <a:solidFill>
                  <a:srgbClr val="888888"/>
                </a:solidFill>
                <a:highlight>
                  <a:srgbClr val="F6F6F6"/>
                </a:highlight>
                <a:latin typeface="Courier New"/>
                <a:ea typeface="Courier New"/>
                <a:cs typeface="Courier New"/>
                <a:sym typeface="Courier New"/>
              </a:rPr>
              <a:t>=</a:t>
            </a:r>
            <a:r>
              <a:rPr b="1" lang="en" sz="1100">
                <a:solidFill>
                  <a:srgbClr val="393A34"/>
                </a:solidFill>
                <a:highlight>
                  <a:srgbClr val="F6F6F6"/>
                </a:highlight>
                <a:latin typeface="Courier New"/>
                <a:ea typeface="Courier New"/>
                <a:cs typeface="Courier New"/>
                <a:sym typeface="Courier New"/>
              </a:rPr>
              <a:t> {</a:t>
            </a:r>
            <a:endParaRPr b="1" sz="1100">
              <a:solidFill>
                <a:srgbClr val="393A34"/>
              </a:solidFill>
              <a:highlight>
                <a:srgbClr val="F6F6F6"/>
              </a:highlight>
              <a:latin typeface="Courier New"/>
              <a:ea typeface="Courier New"/>
              <a:cs typeface="Courier New"/>
              <a:sym typeface="Courier New"/>
            </a:endParaRPr>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 </a:t>
            </a:r>
            <a:r>
              <a:rPr b="1" lang="en" sz="1100">
                <a:solidFill>
                  <a:srgbClr val="82772C"/>
                </a:solidFill>
                <a:highlight>
                  <a:srgbClr val="F6F6F6"/>
                </a:highlight>
                <a:latin typeface="Courier New"/>
                <a:ea typeface="Courier New"/>
                <a:cs typeface="Courier New"/>
                <a:sym typeface="Courier New"/>
              </a:rPr>
              <a:t>presets</a:t>
            </a:r>
            <a:r>
              <a:rPr b="1" lang="en" sz="1100">
                <a:solidFill>
                  <a:srgbClr val="888888"/>
                </a:solidFill>
                <a:highlight>
                  <a:srgbClr val="F6F6F6"/>
                </a:highlight>
                <a:latin typeface="Courier New"/>
                <a:ea typeface="Courier New"/>
                <a:cs typeface="Courier New"/>
                <a:sym typeface="Courier New"/>
              </a:rPr>
              <a:t>:</a:t>
            </a:r>
            <a:r>
              <a:rPr b="1" lang="en" sz="1100">
                <a:solidFill>
                  <a:srgbClr val="393A34"/>
                </a:solidFill>
                <a:highlight>
                  <a:srgbClr val="F6F6F6"/>
                </a:highlight>
                <a:latin typeface="Courier New"/>
                <a:ea typeface="Courier New"/>
                <a:cs typeface="Courier New"/>
                <a:sym typeface="Courier New"/>
              </a:rPr>
              <a:t> [</a:t>
            </a:r>
            <a:endParaRPr b="1" sz="1100">
              <a:solidFill>
                <a:srgbClr val="393A34"/>
              </a:solidFill>
              <a:highlight>
                <a:srgbClr val="F6F6F6"/>
              </a:highlight>
              <a:latin typeface="Courier New"/>
              <a:ea typeface="Courier New"/>
              <a:cs typeface="Courier New"/>
              <a:sym typeface="Courier New"/>
            </a:endParaRPr>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   [</a:t>
            </a:r>
            <a:r>
              <a:rPr b="1" lang="en" sz="1100">
                <a:solidFill>
                  <a:srgbClr val="C21325"/>
                </a:solidFill>
                <a:highlight>
                  <a:srgbClr val="F6F6F6"/>
                </a:highlight>
                <a:latin typeface="Courier New"/>
                <a:ea typeface="Courier New"/>
                <a:cs typeface="Courier New"/>
                <a:sym typeface="Courier New"/>
              </a:rPr>
              <a:t>'@babel/preset-env'</a:t>
            </a:r>
            <a:r>
              <a:rPr b="1" lang="en" sz="1100">
                <a:solidFill>
                  <a:srgbClr val="393A34"/>
                </a:solidFill>
                <a:highlight>
                  <a:srgbClr val="F6F6F6"/>
                </a:highlight>
                <a:latin typeface="Courier New"/>
                <a:ea typeface="Courier New"/>
                <a:cs typeface="Courier New"/>
                <a:sym typeface="Courier New"/>
              </a:rPr>
              <a:t>, {</a:t>
            </a:r>
            <a:r>
              <a:rPr b="1" lang="en" sz="1100">
                <a:solidFill>
                  <a:srgbClr val="82772C"/>
                </a:solidFill>
                <a:highlight>
                  <a:srgbClr val="F6F6F6"/>
                </a:highlight>
                <a:latin typeface="Courier New"/>
                <a:ea typeface="Courier New"/>
                <a:cs typeface="Courier New"/>
                <a:sym typeface="Courier New"/>
              </a:rPr>
              <a:t>targets</a:t>
            </a:r>
            <a:r>
              <a:rPr b="1" lang="en" sz="1100">
                <a:solidFill>
                  <a:srgbClr val="888888"/>
                </a:solidFill>
                <a:highlight>
                  <a:srgbClr val="F6F6F6"/>
                </a:highlight>
                <a:latin typeface="Courier New"/>
                <a:ea typeface="Courier New"/>
                <a:cs typeface="Courier New"/>
                <a:sym typeface="Courier New"/>
              </a:rPr>
              <a:t>:</a:t>
            </a:r>
            <a:r>
              <a:rPr b="1" lang="en" sz="1100">
                <a:solidFill>
                  <a:srgbClr val="393A34"/>
                </a:solidFill>
                <a:highlight>
                  <a:srgbClr val="F6F6F6"/>
                </a:highlight>
                <a:latin typeface="Courier New"/>
                <a:ea typeface="Courier New"/>
                <a:cs typeface="Courier New"/>
                <a:sym typeface="Courier New"/>
              </a:rPr>
              <a:t> {</a:t>
            </a:r>
            <a:r>
              <a:rPr b="1" lang="en" sz="1100">
                <a:solidFill>
                  <a:srgbClr val="82772C"/>
                </a:solidFill>
                <a:highlight>
                  <a:srgbClr val="F6F6F6"/>
                </a:highlight>
                <a:latin typeface="Courier New"/>
                <a:ea typeface="Courier New"/>
                <a:cs typeface="Courier New"/>
                <a:sym typeface="Courier New"/>
              </a:rPr>
              <a:t>node</a:t>
            </a:r>
            <a:r>
              <a:rPr b="1" lang="en" sz="1100">
                <a:solidFill>
                  <a:srgbClr val="888888"/>
                </a:solidFill>
                <a:highlight>
                  <a:srgbClr val="F6F6F6"/>
                </a:highlight>
                <a:latin typeface="Courier New"/>
                <a:ea typeface="Courier New"/>
                <a:cs typeface="Courier New"/>
                <a:sym typeface="Courier New"/>
              </a:rPr>
              <a:t>:</a:t>
            </a:r>
            <a:r>
              <a:rPr b="1" lang="en" sz="1100">
                <a:solidFill>
                  <a:srgbClr val="393A34"/>
                </a:solidFill>
                <a:highlight>
                  <a:srgbClr val="F6F6F6"/>
                </a:highlight>
                <a:latin typeface="Courier New"/>
                <a:ea typeface="Courier New"/>
                <a:cs typeface="Courier New"/>
                <a:sym typeface="Courier New"/>
              </a:rPr>
              <a:t> </a:t>
            </a:r>
            <a:r>
              <a:rPr b="1" lang="en" sz="1100">
                <a:solidFill>
                  <a:srgbClr val="C21325"/>
                </a:solidFill>
                <a:highlight>
                  <a:srgbClr val="F6F6F6"/>
                </a:highlight>
                <a:latin typeface="Courier New"/>
                <a:ea typeface="Courier New"/>
                <a:cs typeface="Courier New"/>
                <a:sym typeface="Courier New"/>
              </a:rPr>
              <a:t>'current'</a:t>
            </a:r>
            <a:r>
              <a:rPr b="1" lang="en" sz="1100">
                <a:solidFill>
                  <a:srgbClr val="393A34"/>
                </a:solidFill>
                <a:highlight>
                  <a:srgbClr val="F6F6F6"/>
                </a:highlight>
                <a:latin typeface="Courier New"/>
                <a:ea typeface="Courier New"/>
                <a:cs typeface="Courier New"/>
                <a:sym typeface="Courier New"/>
              </a:rPr>
              <a:t>}}],</a:t>
            </a:r>
            <a:endParaRPr b="1" sz="1100">
              <a:solidFill>
                <a:srgbClr val="393A34"/>
              </a:solidFill>
              <a:highlight>
                <a:srgbClr val="F6F6F6"/>
              </a:highlight>
              <a:latin typeface="Courier New"/>
              <a:ea typeface="Courier New"/>
              <a:cs typeface="Courier New"/>
              <a:sym typeface="Courier New"/>
            </a:endParaRPr>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   </a:t>
            </a:r>
            <a:r>
              <a:rPr b="1" lang="en" sz="1100">
                <a:solidFill>
                  <a:srgbClr val="C21325"/>
                </a:solidFill>
                <a:highlight>
                  <a:srgbClr val="F6F6F6"/>
                </a:highlight>
                <a:latin typeface="Courier New"/>
                <a:ea typeface="Courier New"/>
                <a:cs typeface="Courier New"/>
                <a:sym typeface="Courier New"/>
              </a:rPr>
              <a:t>'@babel/preset-typescript'</a:t>
            </a:r>
            <a:r>
              <a:rPr b="1" lang="en" sz="1100">
                <a:solidFill>
                  <a:srgbClr val="393A34"/>
                </a:solidFill>
                <a:highlight>
                  <a:srgbClr val="F6F6F6"/>
                </a:highlight>
                <a:latin typeface="Courier New"/>
                <a:ea typeface="Courier New"/>
                <a:cs typeface="Courier New"/>
                <a:sym typeface="Courier New"/>
              </a:rPr>
              <a:t>,</a:t>
            </a:r>
            <a:endParaRPr b="1" sz="1100">
              <a:solidFill>
                <a:srgbClr val="393A34"/>
              </a:solidFill>
              <a:highlight>
                <a:srgbClr val="F6F6F6"/>
              </a:highlight>
              <a:latin typeface="Courier New"/>
              <a:ea typeface="Courier New"/>
              <a:cs typeface="Courier New"/>
              <a:sym typeface="Courier New"/>
            </a:endParaRPr>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 ],</a:t>
            </a:r>
            <a:endParaRPr b="1" sz="1100">
              <a:solidFill>
                <a:srgbClr val="393A34"/>
              </a:solidFill>
              <a:highlight>
                <a:srgbClr val="F6F6F6"/>
              </a:highlight>
              <a:latin typeface="Courier New"/>
              <a:ea typeface="Courier New"/>
              <a:cs typeface="Courier New"/>
              <a:sym typeface="Courier New"/>
            </a:endParaRPr>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a:t>
            </a:r>
            <a:endParaRPr b="1">
              <a:highlight>
                <a:srgbClr val="F6F6F6"/>
              </a:highlight>
            </a:endParaRPr>
          </a:p>
          <a:p>
            <a:pPr indent="0" lvl="0" marL="0" rtl="0" algn="l">
              <a:spcBef>
                <a:spcPts val="0"/>
              </a:spcBef>
              <a:spcAft>
                <a:spcPts val="0"/>
              </a:spcAft>
              <a:buNone/>
            </a:pPr>
            <a:r>
              <a:t/>
            </a:r>
            <a:endParaRPr sz="1400"/>
          </a:p>
          <a:p>
            <a:pPr indent="0" lvl="0" marL="0" rtl="0" algn="l">
              <a:spcBef>
                <a:spcPts val="1600"/>
              </a:spcBef>
              <a:spcAft>
                <a:spcPts val="0"/>
              </a:spcAft>
              <a:buNone/>
            </a:pPr>
            <a:r>
              <a:t/>
            </a:r>
            <a:endParaRPr sz="1400"/>
          </a:p>
          <a:p>
            <a:pPr indent="0" lvl="0" marL="0" rtl="0" algn="l">
              <a:spcBef>
                <a:spcPts val="1600"/>
              </a:spcBef>
              <a:spcAft>
                <a:spcPts val="0"/>
              </a:spcAft>
              <a:buNone/>
            </a:pPr>
            <a:r>
              <a:t/>
            </a:r>
            <a:endParaRPr sz="1000"/>
          </a:p>
          <a:p>
            <a:pPr indent="0" lvl="0" marL="0" rtl="0" algn="l">
              <a:spcBef>
                <a:spcPts val="1600"/>
              </a:spcBef>
              <a:spcAft>
                <a:spcPts val="0"/>
              </a:spcAft>
              <a:buNone/>
            </a:pPr>
            <a:r>
              <a:t/>
            </a:r>
            <a:endParaRPr sz="1000"/>
          </a:p>
          <a:p>
            <a:pPr indent="0" lvl="0" marL="0" rtl="0" algn="l">
              <a:spcBef>
                <a:spcPts val="1600"/>
              </a:spcBef>
              <a:spcAft>
                <a:spcPts val="1600"/>
              </a:spcAft>
              <a:buNone/>
            </a:pPr>
            <a:r>
              <a:t/>
            </a:r>
            <a:endParaRPr sz="1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40"/>
          <p:cNvSpPr txBox="1"/>
          <p:nvPr>
            <p:ph type="title"/>
          </p:nvPr>
        </p:nvSpPr>
        <p:spPr>
          <a:xfrm>
            <a:off x="311700" y="2286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Jest - Note</a:t>
            </a:r>
            <a:endParaRPr sz="3600"/>
          </a:p>
        </p:txBody>
      </p:sp>
      <p:sp>
        <p:nvSpPr>
          <p:cNvPr id="209" name="Google Shape;209;p40"/>
          <p:cNvSpPr txBox="1"/>
          <p:nvPr>
            <p:ph idx="1" type="body"/>
          </p:nvPr>
        </p:nvSpPr>
        <p:spPr>
          <a:xfrm>
            <a:off x="523425" y="1152475"/>
            <a:ext cx="8018700" cy="3725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sz="1100">
                <a:solidFill>
                  <a:srgbClr val="393A34"/>
                </a:solidFill>
                <a:highlight>
                  <a:srgbClr val="F6F6F6"/>
                </a:highlight>
                <a:latin typeface="Courier New"/>
                <a:ea typeface="Courier New"/>
                <a:cs typeface="Courier New"/>
                <a:sym typeface="Courier New"/>
              </a:rPr>
              <a:t>jest --coverage</a:t>
            </a:r>
            <a:r>
              <a:rPr lang="en"/>
              <a:t> </a:t>
            </a:r>
            <a:r>
              <a:rPr lang="en"/>
              <a:t>only shown for the files that you’ve written test cases for and any files that those files happen to interact with </a:t>
            </a:r>
            <a:br>
              <a:rPr lang="en"/>
            </a:br>
            <a:r>
              <a:rPr lang="en"/>
              <a:t>	→ doesn’t give you a full picture of how covered your code is</a:t>
            </a:r>
            <a:br>
              <a:rPr lang="en"/>
            </a:br>
            <a:endParaRPr/>
          </a:p>
          <a:p>
            <a:pPr indent="-342900" lvl="0" marL="457200" rtl="0" algn="l">
              <a:spcBef>
                <a:spcPts val="0"/>
              </a:spcBef>
              <a:spcAft>
                <a:spcPts val="0"/>
              </a:spcAft>
              <a:buSzPts val="1800"/>
              <a:buChar char="●"/>
            </a:pPr>
            <a:r>
              <a:rPr lang="en"/>
              <a:t>Pass in an argument to jest:</a:t>
            </a:r>
            <a:br>
              <a:rPr lang="en"/>
            </a:br>
            <a:r>
              <a:rPr lang="en"/>
              <a:t>	</a:t>
            </a:r>
            <a:r>
              <a:rPr b="1" lang="en" sz="1100">
                <a:solidFill>
                  <a:srgbClr val="393A34"/>
                </a:solidFill>
                <a:highlight>
                  <a:srgbClr val="F6F6F6"/>
                </a:highlight>
                <a:latin typeface="Courier New"/>
                <a:ea typeface="Courier New"/>
                <a:cs typeface="Courier New"/>
                <a:sym typeface="Courier New"/>
              </a:rPr>
              <a:t>jest --coverage --collectCoverageFrom=’src/**/*.{js,jsx,ts,tsx}’ </a:t>
            </a:r>
            <a:endParaRPr/>
          </a:p>
          <a:p>
            <a:pPr indent="0" lvl="0" marL="457200" rtl="0" algn="l">
              <a:spcBef>
                <a:spcPts val="1600"/>
              </a:spcBef>
              <a:spcAft>
                <a:spcPts val="0"/>
              </a:spcAft>
              <a:buNone/>
            </a:pPr>
            <a:r>
              <a:rPr lang="en"/>
              <a:t>Or</a:t>
            </a:r>
            <a:endParaRPr/>
          </a:p>
          <a:p>
            <a:pPr indent="-342900" lvl="0" marL="457200" rtl="0" algn="l">
              <a:spcBef>
                <a:spcPts val="1600"/>
              </a:spcBef>
              <a:spcAft>
                <a:spcPts val="0"/>
              </a:spcAft>
              <a:buSzPts val="1800"/>
              <a:buChar char="●"/>
            </a:pPr>
            <a:r>
              <a:rPr lang="en"/>
              <a:t>Edit the file </a:t>
            </a:r>
            <a:r>
              <a:rPr b="1" lang="en"/>
              <a:t>jest.config.js</a:t>
            </a:r>
            <a:r>
              <a:rPr lang="en"/>
              <a:t>:</a:t>
            </a:r>
            <a:endParaRPr sz="1400"/>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module.exports = {</a:t>
            </a:r>
            <a:endParaRPr b="1" sz="1100">
              <a:solidFill>
                <a:srgbClr val="393A34"/>
              </a:solidFill>
              <a:highlight>
                <a:srgbClr val="F6F6F6"/>
              </a:highlight>
              <a:latin typeface="Courier New"/>
              <a:ea typeface="Courier New"/>
              <a:cs typeface="Courier New"/>
              <a:sym typeface="Courier New"/>
            </a:endParaRPr>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  </a:t>
            </a:r>
            <a:r>
              <a:rPr b="1" lang="en" sz="1100">
                <a:solidFill>
                  <a:srgbClr val="82772C"/>
                </a:solidFill>
                <a:highlight>
                  <a:srgbClr val="F6F6F6"/>
                </a:highlight>
                <a:latin typeface="Courier New"/>
                <a:ea typeface="Courier New"/>
                <a:cs typeface="Courier New"/>
                <a:sym typeface="Courier New"/>
              </a:rPr>
              <a:t>collectCoverage:</a:t>
            </a:r>
            <a:r>
              <a:rPr b="1" lang="en" sz="1100">
                <a:solidFill>
                  <a:srgbClr val="393A34"/>
                </a:solidFill>
                <a:highlight>
                  <a:srgbClr val="F6F6F6"/>
                </a:highlight>
                <a:latin typeface="Courier New"/>
                <a:ea typeface="Courier New"/>
                <a:cs typeface="Courier New"/>
                <a:sym typeface="Courier New"/>
              </a:rPr>
              <a:t> </a:t>
            </a:r>
            <a:r>
              <a:rPr b="1" lang="en" sz="1100">
                <a:solidFill>
                  <a:srgbClr val="268BD2"/>
                </a:solidFill>
                <a:highlight>
                  <a:srgbClr val="F6F6F6"/>
                </a:highlight>
                <a:latin typeface="Courier New"/>
                <a:ea typeface="Courier New"/>
                <a:cs typeface="Courier New"/>
                <a:sym typeface="Courier New"/>
              </a:rPr>
              <a:t>true</a:t>
            </a:r>
            <a:r>
              <a:rPr b="1" lang="en" sz="1100">
                <a:solidFill>
                  <a:srgbClr val="393A34"/>
                </a:solidFill>
                <a:highlight>
                  <a:srgbClr val="F6F6F6"/>
                </a:highlight>
                <a:latin typeface="Courier New"/>
                <a:ea typeface="Courier New"/>
                <a:cs typeface="Courier New"/>
                <a:sym typeface="Courier New"/>
              </a:rPr>
              <a:t>,</a:t>
            </a:r>
            <a:endParaRPr b="1" sz="1100">
              <a:solidFill>
                <a:srgbClr val="393A34"/>
              </a:solidFill>
              <a:highlight>
                <a:srgbClr val="F6F6F6"/>
              </a:highlight>
              <a:latin typeface="Courier New"/>
              <a:ea typeface="Courier New"/>
              <a:cs typeface="Courier New"/>
              <a:sym typeface="Courier New"/>
            </a:endParaRPr>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  </a:t>
            </a:r>
            <a:r>
              <a:rPr b="1" lang="en" sz="1100">
                <a:solidFill>
                  <a:srgbClr val="82772C"/>
                </a:solidFill>
                <a:highlight>
                  <a:srgbClr val="F6F6F6"/>
                </a:highlight>
                <a:latin typeface="Courier New"/>
                <a:ea typeface="Courier New"/>
                <a:cs typeface="Courier New"/>
                <a:sym typeface="Courier New"/>
              </a:rPr>
              <a:t>collectCoverageFrom:</a:t>
            </a:r>
            <a:r>
              <a:rPr b="1" lang="en" sz="1100">
                <a:solidFill>
                  <a:srgbClr val="393A34"/>
                </a:solidFill>
                <a:highlight>
                  <a:srgbClr val="F6F6F6"/>
                </a:highlight>
                <a:latin typeface="Courier New"/>
                <a:ea typeface="Courier New"/>
                <a:cs typeface="Courier New"/>
                <a:sym typeface="Courier New"/>
              </a:rPr>
              <a:t> [</a:t>
            </a:r>
            <a:r>
              <a:rPr b="1" lang="en" sz="1100">
                <a:solidFill>
                  <a:srgbClr val="C21325"/>
                </a:solidFill>
                <a:highlight>
                  <a:srgbClr val="F6F6F6"/>
                </a:highlight>
                <a:latin typeface="Courier New"/>
                <a:ea typeface="Courier New"/>
                <a:cs typeface="Courier New"/>
                <a:sym typeface="Courier New"/>
              </a:rPr>
              <a:t>'src/**/*.{js,jsx}'</a:t>
            </a:r>
            <a:r>
              <a:rPr b="1" lang="en" sz="1100">
                <a:solidFill>
                  <a:srgbClr val="393A34"/>
                </a:solidFill>
                <a:highlight>
                  <a:srgbClr val="F6F6F6"/>
                </a:highlight>
                <a:latin typeface="Courier New"/>
                <a:ea typeface="Courier New"/>
                <a:cs typeface="Courier New"/>
                <a:sym typeface="Courier New"/>
              </a:rPr>
              <a:t>],</a:t>
            </a:r>
            <a:endParaRPr b="1" sz="1100">
              <a:solidFill>
                <a:srgbClr val="393A34"/>
              </a:solidFill>
              <a:highlight>
                <a:srgbClr val="F6F6F6"/>
              </a:highlight>
              <a:latin typeface="Courier New"/>
              <a:ea typeface="Courier New"/>
              <a:cs typeface="Courier New"/>
              <a:sym typeface="Courier New"/>
            </a:endParaRPr>
          </a:p>
          <a:p>
            <a:pPr indent="0" lvl="0" marL="1371600" rtl="0" algn="l">
              <a:lnSpc>
                <a:spcPct val="100000"/>
              </a:lnSpc>
              <a:spcBef>
                <a:spcPts val="0"/>
              </a:spcBef>
              <a:spcAft>
                <a:spcPts val="0"/>
              </a:spcAft>
              <a:buNone/>
            </a:pPr>
            <a:r>
              <a:rPr b="1" lang="en" sz="1100">
                <a:solidFill>
                  <a:srgbClr val="393A34"/>
                </a:solidFill>
                <a:highlight>
                  <a:srgbClr val="F6F6F6"/>
                </a:highlight>
                <a:latin typeface="Courier New"/>
                <a:ea typeface="Courier New"/>
                <a:cs typeface="Courier New"/>
                <a:sym typeface="Courier New"/>
              </a:rPr>
              <a:t>};</a:t>
            </a:r>
            <a:endParaRPr/>
          </a:p>
          <a:p>
            <a:pPr indent="0" lvl="0" marL="0" rtl="0" algn="l">
              <a:spcBef>
                <a:spcPts val="0"/>
              </a:spcBef>
              <a:spcAft>
                <a:spcPts val="0"/>
              </a:spcAft>
              <a:buNone/>
            </a:pPr>
            <a:r>
              <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sz="1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41"/>
          <p:cNvSpPr txBox="1"/>
          <p:nvPr>
            <p:ph type="title"/>
          </p:nvPr>
        </p:nvSpPr>
        <p:spPr>
          <a:xfrm>
            <a:off x="510500" y="20490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How do Jest work in a bigger project?</a:t>
            </a:r>
            <a:endParaRPr sz="3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42"/>
          <p:cNvPicPr preferRelativeResize="0"/>
          <p:nvPr/>
        </p:nvPicPr>
        <p:blipFill>
          <a:blip r:embed="rId3">
            <a:alphaModFix/>
          </a:blip>
          <a:stretch>
            <a:fillRect/>
          </a:stretch>
        </p:blipFill>
        <p:spPr>
          <a:xfrm>
            <a:off x="162275" y="157950"/>
            <a:ext cx="8592250" cy="48331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43"/>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What is code coverage?</a:t>
            </a:r>
            <a:endParaRPr sz="3600"/>
          </a:p>
        </p:txBody>
      </p:sp>
      <p:sp>
        <p:nvSpPr>
          <p:cNvPr id="114" name="Google Shape;114;p2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Software testing metric</a:t>
            </a:r>
            <a:endParaRPr sz="2000"/>
          </a:p>
          <a:p>
            <a:pPr indent="-355600" lvl="0" marL="457200" rtl="0" algn="l">
              <a:spcBef>
                <a:spcPts val="0"/>
              </a:spcBef>
              <a:spcAft>
                <a:spcPts val="0"/>
              </a:spcAft>
              <a:buSzPts val="2000"/>
              <a:buChar char="-"/>
            </a:pPr>
            <a:r>
              <a:rPr lang="en" sz="2000"/>
              <a:t>Determines the number of lines of code that is successfully validated under a test procedure</a:t>
            </a:r>
            <a:endParaRPr sz="2000"/>
          </a:p>
          <a:p>
            <a:pPr indent="-355600" lvl="0" marL="457200" rtl="0" algn="l">
              <a:spcBef>
                <a:spcPts val="0"/>
              </a:spcBef>
              <a:spcAft>
                <a:spcPts val="0"/>
              </a:spcAft>
              <a:buSzPts val="2000"/>
              <a:buChar char="-"/>
            </a:pPr>
            <a:r>
              <a:rPr lang="en" sz="2000"/>
              <a:t>Analyze how comprehensively a software is verified.</a:t>
            </a:r>
            <a:endParaRPr sz="2000"/>
          </a:p>
          <a:p>
            <a:pPr indent="-355600" lvl="0" marL="457200" rtl="0" algn="l">
              <a:spcBef>
                <a:spcPts val="0"/>
              </a:spcBef>
              <a:spcAft>
                <a:spcPts val="0"/>
              </a:spcAft>
              <a:buSzPts val="2000"/>
              <a:buChar char="-"/>
            </a:pPr>
            <a:r>
              <a:rPr b="1" lang="en" sz="2000"/>
              <a:t>Developers</a:t>
            </a:r>
            <a:r>
              <a:rPr lang="en" sz="2000"/>
              <a:t>: Dead code detection and elimination. </a:t>
            </a:r>
            <a:endParaRPr sz="2000"/>
          </a:p>
          <a:p>
            <a:pPr indent="-355600" lvl="0" marL="457200" rtl="0" algn="l">
              <a:spcBef>
                <a:spcPts val="0"/>
              </a:spcBef>
              <a:spcAft>
                <a:spcPts val="0"/>
              </a:spcAft>
              <a:buSzPts val="2000"/>
              <a:buChar char="-"/>
            </a:pPr>
            <a:r>
              <a:rPr b="1" lang="en" sz="2000"/>
              <a:t>QA Engineer</a:t>
            </a:r>
            <a:r>
              <a:rPr lang="en" sz="2000"/>
              <a:t>:  Check missed or uncovered test cases. </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Conclusion</a:t>
            </a:r>
            <a:endParaRPr sz="3600"/>
          </a:p>
        </p:txBody>
      </p:sp>
      <p:sp>
        <p:nvSpPr>
          <p:cNvPr id="230" name="Google Shape;230;p44"/>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Achieving great coverage is an excellent goal, but it should be paired with having a robust test suite that can ensure that individual classes are not broken as well as verify the integrity of the system.</a:t>
            </a:r>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5"/>
          <p:cNvSpPr txBox="1"/>
          <p:nvPr>
            <p:ph idx="1" type="body"/>
          </p:nvPr>
        </p:nvSpPr>
        <p:spPr>
          <a:xfrm>
            <a:off x="311700" y="1159950"/>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3200"/>
              <a:t>THANK YOU FOR PAYING YOUR ATTENTION</a:t>
            </a:r>
            <a:endParaRPr sz="3200"/>
          </a:p>
        </p:txBody>
      </p:sp>
      <p:pic>
        <p:nvPicPr>
          <p:cNvPr id="236" name="Google Shape;236;p45"/>
          <p:cNvPicPr preferRelativeResize="0"/>
          <p:nvPr/>
        </p:nvPicPr>
        <p:blipFill>
          <a:blip r:embed="rId3">
            <a:alphaModFix/>
          </a:blip>
          <a:stretch>
            <a:fillRect/>
          </a:stretch>
        </p:blipFill>
        <p:spPr>
          <a:xfrm>
            <a:off x="3500425" y="1958238"/>
            <a:ext cx="2143125" cy="2143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is it measured?</a:t>
            </a:r>
            <a:endParaRPr/>
          </a:p>
        </p:txBody>
      </p:sp>
      <p:pic>
        <p:nvPicPr>
          <p:cNvPr id="120" name="Google Shape;120;p27"/>
          <p:cNvPicPr preferRelativeResize="0"/>
          <p:nvPr/>
        </p:nvPicPr>
        <p:blipFill>
          <a:blip r:embed="rId3">
            <a:alphaModFix/>
          </a:blip>
          <a:stretch>
            <a:fillRect/>
          </a:stretch>
        </p:blipFill>
        <p:spPr>
          <a:xfrm>
            <a:off x="0" y="1635466"/>
            <a:ext cx="9144000" cy="81630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8"/>
          <p:cNvSpPr txBox="1"/>
          <p:nvPr>
            <p:ph type="title"/>
          </p:nvPr>
        </p:nvSpPr>
        <p:spPr>
          <a:xfrm>
            <a:off x="265500" y="181695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 code coverage criteria</a:t>
            </a:r>
            <a:endParaRPr/>
          </a:p>
        </p:txBody>
      </p:sp>
      <p:sp>
        <p:nvSpPr>
          <p:cNvPr id="126" name="Google Shape;126;p2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81000" lvl="0" marL="457200" rtl="0" algn="l">
              <a:spcBef>
                <a:spcPts val="0"/>
              </a:spcBef>
              <a:spcAft>
                <a:spcPts val="0"/>
              </a:spcAft>
              <a:buSzPts val="2400"/>
              <a:buChar char="●"/>
            </a:pPr>
            <a:r>
              <a:rPr lang="en" sz="2400"/>
              <a:t>Function Coverage</a:t>
            </a:r>
            <a:endParaRPr sz="2400"/>
          </a:p>
          <a:p>
            <a:pPr indent="-381000" lvl="0" marL="457200" rtl="0" algn="l">
              <a:spcBef>
                <a:spcPts val="0"/>
              </a:spcBef>
              <a:spcAft>
                <a:spcPts val="0"/>
              </a:spcAft>
              <a:buSzPts val="2400"/>
              <a:buChar char="●"/>
            </a:pPr>
            <a:r>
              <a:rPr lang="en" sz="2400"/>
              <a:t>Statement Coverage</a:t>
            </a:r>
            <a:endParaRPr sz="2400"/>
          </a:p>
          <a:p>
            <a:pPr indent="-381000" lvl="0" marL="457200" rtl="0" algn="l">
              <a:spcBef>
                <a:spcPts val="0"/>
              </a:spcBef>
              <a:spcAft>
                <a:spcPts val="0"/>
              </a:spcAft>
              <a:buSzPts val="2400"/>
              <a:buChar char="●"/>
            </a:pPr>
            <a:r>
              <a:rPr lang="en" sz="2400"/>
              <a:t>Branches Coverage</a:t>
            </a:r>
            <a:endParaRPr sz="2400"/>
          </a:p>
          <a:p>
            <a:pPr indent="-381000" lvl="0" marL="457200" rtl="0" algn="l">
              <a:spcBef>
                <a:spcPts val="0"/>
              </a:spcBef>
              <a:spcAft>
                <a:spcPts val="0"/>
              </a:spcAft>
              <a:buSzPts val="2400"/>
              <a:buChar char="●"/>
            </a:pPr>
            <a:r>
              <a:rPr lang="en" sz="2400"/>
              <a:t>Condition Coverage</a:t>
            </a:r>
            <a:endParaRPr sz="2400"/>
          </a:p>
          <a:p>
            <a:pPr indent="-381000" lvl="0" marL="457200" rtl="0" algn="l">
              <a:spcBef>
                <a:spcPts val="0"/>
              </a:spcBef>
              <a:spcAft>
                <a:spcPts val="0"/>
              </a:spcAft>
              <a:buSzPts val="2400"/>
              <a:buChar char="●"/>
            </a:pPr>
            <a:r>
              <a:rPr lang="en" sz="2400"/>
              <a:t>Line Coverage</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Example</a:t>
            </a:r>
            <a:endParaRPr sz="3600"/>
          </a:p>
        </p:txBody>
      </p:sp>
      <p:sp>
        <p:nvSpPr>
          <p:cNvPr id="132" name="Google Shape;132;p29"/>
          <p:cNvSpPr txBox="1"/>
          <p:nvPr>
            <p:ph idx="1" type="body"/>
          </p:nvPr>
        </p:nvSpPr>
        <p:spPr>
          <a:xfrm>
            <a:off x="311700" y="1396375"/>
            <a:ext cx="3130500" cy="3172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Add (int a, int b) {</a:t>
            </a:r>
            <a:endParaRPr b="1" sz="1500">
              <a:solidFill>
                <a:srgbClr val="3A3A3A"/>
              </a:solidFill>
              <a:highlight>
                <a:srgbClr val="FFFFFF"/>
              </a:highlight>
              <a:latin typeface="Courier New"/>
              <a:ea typeface="Courier New"/>
              <a:cs typeface="Courier New"/>
              <a:sym typeface="Courier New"/>
            </a:endParaRPr>
          </a:p>
          <a:p>
            <a:pPr indent="45720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If (b &gt; a) {</a:t>
            </a:r>
            <a:endParaRPr b="1" sz="1500">
              <a:solidFill>
                <a:srgbClr val="3A3A3A"/>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    	b = b - a</a:t>
            </a:r>
            <a:endParaRPr b="1" sz="1500">
              <a:solidFill>
                <a:srgbClr val="3A3A3A"/>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    	Print b</a:t>
            </a:r>
            <a:endParaRPr b="1" sz="1500">
              <a:solidFill>
                <a:srgbClr val="3A3A3A"/>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    }</a:t>
            </a:r>
            <a:endParaRPr b="1" sz="1500">
              <a:solidFill>
                <a:srgbClr val="3A3A3A"/>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    If (a &gt; b) {</a:t>
            </a:r>
            <a:endParaRPr b="1" sz="1500">
              <a:solidFill>
                <a:srgbClr val="3A3A3A"/>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        b = a – b</a:t>
            </a:r>
            <a:endParaRPr b="1" sz="1500">
              <a:solidFill>
                <a:srgbClr val="3A3A3A"/>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        Print b</a:t>
            </a:r>
            <a:endParaRPr b="1" sz="1500">
              <a:solidFill>
                <a:srgbClr val="3A3A3A"/>
              </a:solidFill>
              <a:highlight>
                <a:srgbClr val="FFFFFF"/>
              </a:highlight>
              <a:latin typeface="Courier New"/>
              <a:ea typeface="Courier New"/>
              <a:cs typeface="Courier New"/>
              <a:sym typeface="Courier New"/>
            </a:endParaRPr>
          </a:p>
          <a:p>
            <a:pPr indent="0" lvl="0" marL="45720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a:t>
            </a:r>
            <a:endParaRPr b="1" sz="1500">
              <a:solidFill>
                <a:srgbClr val="3A3A3A"/>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    Else Print ‘0’</a:t>
            </a:r>
            <a:endParaRPr b="1" sz="1500">
              <a:solidFill>
                <a:srgbClr val="3A3A3A"/>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b="1" lang="en" sz="1500">
                <a:solidFill>
                  <a:srgbClr val="3A3A3A"/>
                </a:solidFill>
                <a:highlight>
                  <a:srgbClr val="FFFFFF"/>
                </a:highlight>
                <a:latin typeface="Courier New"/>
                <a:ea typeface="Courier New"/>
                <a:cs typeface="Courier New"/>
                <a:sym typeface="Courier New"/>
              </a:rPr>
              <a:t>}</a:t>
            </a:r>
            <a:endParaRPr b="1" sz="1500">
              <a:solidFill>
                <a:srgbClr val="3A3A3A"/>
              </a:solidFill>
              <a:highlight>
                <a:srgbClr val="FFFFFF"/>
              </a:highlight>
              <a:latin typeface="Courier New"/>
              <a:ea typeface="Courier New"/>
              <a:cs typeface="Courier New"/>
              <a:sym typeface="Courier New"/>
            </a:endParaRPr>
          </a:p>
          <a:p>
            <a:pPr indent="0" lvl="0" marL="0" rtl="0" algn="l">
              <a:spcBef>
                <a:spcPts val="0"/>
              </a:spcBef>
              <a:spcAft>
                <a:spcPts val="1600"/>
              </a:spcAft>
              <a:buNone/>
            </a:pPr>
            <a:r>
              <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Benefits</a:t>
            </a:r>
            <a:endParaRPr sz="3600"/>
          </a:p>
        </p:txBody>
      </p:sp>
      <p:sp>
        <p:nvSpPr>
          <p:cNvPr id="138" name="Google Shape;138;p30"/>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Easy maintenance of code base</a:t>
            </a:r>
            <a:endParaRPr sz="2400"/>
          </a:p>
          <a:p>
            <a:pPr indent="-381000" lvl="0" marL="457200" rtl="0" algn="l">
              <a:spcBef>
                <a:spcPts val="0"/>
              </a:spcBef>
              <a:spcAft>
                <a:spcPts val="0"/>
              </a:spcAft>
              <a:buSzPts val="2400"/>
              <a:buChar char="●"/>
            </a:pPr>
            <a:r>
              <a:rPr lang="en" sz="2400"/>
              <a:t>Exposure of bad code</a:t>
            </a:r>
            <a:endParaRPr sz="2400"/>
          </a:p>
          <a:p>
            <a:pPr indent="-381000" lvl="0" marL="457200" rtl="0" algn="l">
              <a:spcBef>
                <a:spcPts val="0"/>
              </a:spcBef>
              <a:spcAft>
                <a:spcPts val="0"/>
              </a:spcAft>
              <a:buSzPts val="2400"/>
              <a:buChar char="●"/>
            </a:pPr>
            <a:r>
              <a:rPr lang="en" sz="2400"/>
              <a:t>Faster time to market</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3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Code Coverage Tools</a:t>
            </a:r>
            <a:endParaRPr/>
          </a:p>
        </p:txBody>
      </p:sp>
      <p:sp>
        <p:nvSpPr>
          <p:cNvPr id="144" name="Google Shape;144;p3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Code coverage tools will use to determine how your code was exercised or not during the execution of your test suite.</a:t>
            </a:r>
            <a:endParaRPr sz="1600"/>
          </a:p>
        </p:txBody>
      </p:sp>
      <p:sp>
        <p:nvSpPr>
          <p:cNvPr id="145" name="Google Shape;145;p3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Istanbul</a:t>
            </a:r>
            <a:endParaRPr/>
          </a:p>
          <a:p>
            <a:pPr indent="-342900" lvl="0" marL="457200" rtl="0" algn="l">
              <a:spcBef>
                <a:spcPts val="1600"/>
              </a:spcBef>
              <a:spcAft>
                <a:spcPts val="0"/>
              </a:spcAft>
              <a:buSzPts val="1800"/>
              <a:buChar char="●"/>
            </a:pPr>
            <a:r>
              <a:rPr lang="en"/>
              <a:t>dotCover</a:t>
            </a:r>
            <a:endParaRPr/>
          </a:p>
          <a:p>
            <a:pPr indent="-342900" lvl="0" marL="457200" rtl="0" algn="l">
              <a:spcBef>
                <a:spcPts val="1600"/>
              </a:spcBef>
              <a:spcAft>
                <a:spcPts val="0"/>
              </a:spcAft>
              <a:buSzPts val="1800"/>
              <a:buChar char="●"/>
            </a:pPr>
            <a:r>
              <a:rPr lang="en"/>
              <a:t>Coverage.py</a:t>
            </a:r>
            <a:endParaRPr/>
          </a:p>
          <a:p>
            <a:pPr indent="-342900" lvl="0" marL="457200" rtl="0" algn="l">
              <a:spcBef>
                <a:spcPts val="1600"/>
              </a:spcBef>
              <a:spcAft>
                <a:spcPts val="0"/>
              </a:spcAft>
              <a:buSzPts val="1800"/>
              <a:buChar char="●"/>
            </a:pPr>
            <a:r>
              <a:rPr lang="en"/>
              <a:t>SimpleCov</a:t>
            </a:r>
            <a:endParaRPr/>
          </a:p>
          <a:p>
            <a:pPr indent="-342900" lvl="0" marL="457200" rtl="0" algn="l">
              <a:spcBef>
                <a:spcPts val="1600"/>
              </a:spcBef>
              <a:spcAft>
                <a:spcPts val="1600"/>
              </a:spcAft>
              <a:buSzPts val="1800"/>
              <a:buChar char="●"/>
            </a:pPr>
            <a:r>
              <a:rPr lang="en"/>
              <a:t>Jest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2"/>
          <p:cNvSpPr txBox="1"/>
          <p:nvPr>
            <p:ph idx="4294967295" type="title"/>
          </p:nvPr>
        </p:nvSpPr>
        <p:spPr>
          <a:xfrm>
            <a:off x="311700" y="445025"/>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1</a:t>
            </a:r>
            <a:r>
              <a:rPr lang="en" sz="1800"/>
              <a:t> </a:t>
            </a:r>
            <a:br>
              <a:rPr lang="en" sz="2400"/>
            </a:br>
            <a:r>
              <a:rPr lang="en" sz="3600"/>
              <a:t>Istanbul</a:t>
            </a:r>
            <a:endParaRPr sz="3600"/>
          </a:p>
        </p:txBody>
      </p:sp>
      <p:sp>
        <p:nvSpPr>
          <p:cNvPr id="151" name="Google Shape;151;p32"/>
          <p:cNvSpPr txBox="1"/>
          <p:nvPr>
            <p:ph idx="4294967295" type="body"/>
          </p:nvPr>
        </p:nvSpPr>
        <p:spPr>
          <a:xfrm>
            <a:off x="311700" y="1630600"/>
            <a:ext cx="4084500" cy="31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Istanbul instruments your ES5 and ES2015+ JavaScript code with line counters, so that you can track how well your unit-tests exercise your codebase.</a:t>
            </a:r>
            <a:endParaRPr/>
          </a:p>
          <a:p>
            <a:pPr indent="0" lvl="0" marL="0" rtl="0" algn="l">
              <a:spcBef>
                <a:spcPts val="1600"/>
              </a:spcBef>
              <a:spcAft>
                <a:spcPts val="1600"/>
              </a:spcAft>
              <a:buNone/>
            </a:pPr>
            <a:r>
              <a:rPr lang="en" sz="1400"/>
              <a:t>The nyc command-line-client for Istanbul works well with most JavaScript testing frameworks: tap, mocha, AVA, etc.</a:t>
            </a:r>
            <a:endParaRPr sz="1400"/>
          </a:p>
        </p:txBody>
      </p:sp>
      <p:pic>
        <p:nvPicPr>
          <p:cNvPr descr="Screen Shot 2015-10-15 at 9.01.57 PM.png" id="152" name="Google Shape;152;p32"/>
          <p:cNvPicPr preferRelativeResize="0"/>
          <p:nvPr/>
        </p:nvPicPr>
        <p:blipFill rotWithShape="1">
          <a:blip r:embed="rId3">
            <a:alphaModFix/>
          </a:blip>
          <a:srcRect b="0" l="30379" r="30379" t="0"/>
          <a:stretch/>
        </p:blipFill>
        <p:spPr>
          <a:xfrm>
            <a:off x="4705150" y="361926"/>
            <a:ext cx="2035799" cy="1955425"/>
          </a:xfrm>
          <a:prstGeom prst="rect">
            <a:avLst/>
          </a:prstGeom>
          <a:noFill/>
          <a:ln>
            <a:noFill/>
          </a:ln>
        </p:spPr>
      </p:pic>
      <p:pic>
        <p:nvPicPr>
          <p:cNvPr descr="Screen Shot 2015-10-16 at 4.59.24 PM.png" id="153" name="Google Shape;153;p32"/>
          <p:cNvPicPr preferRelativeResize="0"/>
          <p:nvPr/>
        </p:nvPicPr>
        <p:blipFill rotWithShape="1">
          <a:blip r:embed="rId4">
            <a:alphaModFix/>
          </a:blip>
          <a:srcRect b="606" l="9911" r="24877" t="13981"/>
          <a:stretch/>
        </p:blipFill>
        <p:spPr>
          <a:xfrm>
            <a:off x="6796425" y="361926"/>
            <a:ext cx="2035800" cy="1955425"/>
          </a:xfrm>
          <a:prstGeom prst="rect">
            <a:avLst/>
          </a:prstGeom>
          <a:noFill/>
          <a:ln>
            <a:noFill/>
          </a:ln>
        </p:spPr>
      </p:pic>
      <p:pic>
        <p:nvPicPr>
          <p:cNvPr id="154" name="Google Shape;154;p32"/>
          <p:cNvPicPr preferRelativeResize="0"/>
          <p:nvPr/>
        </p:nvPicPr>
        <p:blipFill>
          <a:blip r:embed="rId5">
            <a:alphaModFix/>
          </a:blip>
          <a:stretch>
            <a:fillRect/>
          </a:stretch>
        </p:blipFill>
        <p:spPr>
          <a:xfrm>
            <a:off x="4705150" y="2902400"/>
            <a:ext cx="4127099" cy="1687039"/>
          </a:xfrm>
          <a:prstGeom prst="rect">
            <a:avLst/>
          </a:prstGeom>
          <a:noFill/>
          <a:ln>
            <a:noFill/>
          </a:ln>
        </p:spPr>
      </p:pic>
      <p:pic>
        <p:nvPicPr>
          <p:cNvPr id="155" name="Google Shape;155;p32"/>
          <p:cNvPicPr preferRelativeResize="0"/>
          <p:nvPr/>
        </p:nvPicPr>
        <p:blipFill>
          <a:blip r:embed="rId6">
            <a:alphaModFix/>
          </a:blip>
          <a:stretch>
            <a:fillRect/>
          </a:stretch>
        </p:blipFill>
        <p:spPr>
          <a:xfrm>
            <a:off x="4705150" y="361925"/>
            <a:ext cx="4127101" cy="230034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3"/>
          <p:cNvSpPr txBox="1"/>
          <p:nvPr>
            <p:ph idx="4294967295" type="title"/>
          </p:nvPr>
        </p:nvSpPr>
        <p:spPr>
          <a:xfrm>
            <a:off x="311700" y="445025"/>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2</a:t>
            </a:r>
            <a:r>
              <a:rPr lang="en" sz="1800"/>
              <a:t> </a:t>
            </a:r>
            <a:br>
              <a:rPr lang="en" sz="2400"/>
            </a:br>
            <a:r>
              <a:rPr lang="en" sz="3600"/>
              <a:t>dotCover</a:t>
            </a:r>
            <a:endParaRPr sz="3600"/>
          </a:p>
        </p:txBody>
      </p:sp>
      <p:sp>
        <p:nvSpPr>
          <p:cNvPr id="161" name="Google Shape;161;p33"/>
          <p:cNvSpPr txBox="1"/>
          <p:nvPr>
            <p:ph idx="4294967295" type="body"/>
          </p:nvPr>
        </p:nvSpPr>
        <p:spPr>
          <a:xfrm>
            <a:off x="311700" y="1630600"/>
            <a:ext cx="4084500" cy="31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JetBrains dotCover is a .NET unit test runner and code coverage tool that integrates with Visual Studio and JetBrains Rider.</a:t>
            </a:r>
            <a:endParaRPr sz="1100"/>
          </a:p>
          <a:p>
            <a:pPr indent="0" lvl="0" marL="0" rtl="0" algn="l">
              <a:spcBef>
                <a:spcPts val="1600"/>
              </a:spcBef>
              <a:spcAft>
                <a:spcPts val="0"/>
              </a:spcAft>
              <a:buNone/>
            </a:pPr>
            <a:r>
              <a:rPr lang="en" sz="1100"/>
              <a:t>Along with unit test run results, dotCover displays a coverage tree showing how thoroughly a particular project, namespace, type, or type member is covered with unit tests.</a:t>
            </a:r>
            <a:endParaRPr sz="1100"/>
          </a:p>
          <a:p>
            <a:pPr indent="0" lvl="0" marL="0" rtl="0" algn="l">
              <a:spcBef>
                <a:spcPts val="1600"/>
              </a:spcBef>
              <a:spcAft>
                <a:spcPts val="1600"/>
              </a:spcAft>
              <a:buNone/>
            </a:pPr>
            <a:r>
              <a:rPr lang="en" sz="1100"/>
              <a:t>The Hot Spots view was designed to help you identify the most risky methods in your solution. Hot Spots are calculated in terms of high cyclomatic complexity and low unit test coverage of the methods.</a:t>
            </a:r>
            <a:endParaRPr sz="1100"/>
          </a:p>
        </p:txBody>
      </p:sp>
      <p:pic>
        <p:nvPicPr>
          <p:cNvPr id="162" name="Google Shape;162;p33"/>
          <p:cNvPicPr preferRelativeResize="0"/>
          <p:nvPr/>
        </p:nvPicPr>
        <p:blipFill>
          <a:blip r:embed="rId3">
            <a:alphaModFix/>
          </a:blip>
          <a:stretch>
            <a:fillRect/>
          </a:stretch>
        </p:blipFill>
        <p:spPr>
          <a:xfrm>
            <a:off x="4479000" y="445025"/>
            <a:ext cx="4209476" cy="2104750"/>
          </a:xfrm>
          <a:prstGeom prst="rect">
            <a:avLst/>
          </a:prstGeom>
          <a:noFill/>
          <a:ln>
            <a:noFill/>
          </a:ln>
        </p:spPr>
      </p:pic>
      <p:pic>
        <p:nvPicPr>
          <p:cNvPr id="163" name="Google Shape;163;p33"/>
          <p:cNvPicPr preferRelativeResize="0"/>
          <p:nvPr/>
        </p:nvPicPr>
        <p:blipFill>
          <a:blip r:embed="rId4">
            <a:alphaModFix/>
          </a:blip>
          <a:stretch>
            <a:fillRect/>
          </a:stretch>
        </p:blipFill>
        <p:spPr>
          <a:xfrm>
            <a:off x="4479000" y="2777400"/>
            <a:ext cx="4209476" cy="2104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